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9" r:id="rId2"/>
  </p:sldMasterIdLst>
  <p:notesMasterIdLst>
    <p:notesMasterId r:id="rId21"/>
  </p:notesMasterIdLst>
  <p:handoutMasterIdLst>
    <p:handoutMasterId r:id="rId22"/>
  </p:handoutMasterIdLst>
  <p:sldIdLst>
    <p:sldId id="788" r:id="rId3"/>
    <p:sldId id="789" r:id="rId4"/>
    <p:sldId id="792" r:id="rId5"/>
    <p:sldId id="791" r:id="rId6"/>
    <p:sldId id="540" r:id="rId7"/>
    <p:sldId id="742" r:id="rId8"/>
    <p:sldId id="542" r:id="rId9"/>
    <p:sldId id="630" r:id="rId10"/>
    <p:sldId id="690" r:id="rId11"/>
    <p:sldId id="751" r:id="rId12"/>
    <p:sldId id="749" r:id="rId13"/>
    <p:sldId id="790" r:id="rId14"/>
    <p:sldId id="745" r:id="rId15"/>
    <p:sldId id="693" r:id="rId16"/>
    <p:sldId id="676" r:id="rId17"/>
    <p:sldId id="793" r:id="rId18"/>
    <p:sldId id="764" r:id="rId19"/>
    <p:sldId id="787" r:id="rId20"/>
  </p:sldIdLst>
  <p:sldSz cx="12192000" cy="6858000"/>
  <p:notesSz cx="7104063" cy="10234613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e Urhahn" initials="SU" lastIdx="4" clrIdx="0">
    <p:extLst>
      <p:ext uri="{19B8F6BF-5375-455C-9EA6-DF929625EA0E}">
        <p15:presenceInfo xmlns:p15="http://schemas.microsoft.com/office/powerpoint/2012/main" userId="S-1-5-21-1957124611-379390125-2798390094-4215" providerId="AD"/>
      </p:ext>
    </p:extLst>
  </p:cmAuthor>
  <p:cmAuthor id="2" name="Kerstin Groß" initials="KG" lastIdx="327" clrIdx="1">
    <p:extLst>
      <p:ext uri="{19B8F6BF-5375-455C-9EA6-DF929625EA0E}">
        <p15:presenceInfo xmlns:p15="http://schemas.microsoft.com/office/powerpoint/2012/main" userId="S-1-5-21-1957124611-379390125-2798390094-1286" providerId="AD"/>
      </p:ext>
    </p:extLst>
  </p:cmAuthor>
  <p:cmAuthor id="3" name="Aleksandra Pusica" initials="AP" lastIdx="2" clrIdx="2">
    <p:extLst>
      <p:ext uri="{19B8F6BF-5375-455C-9EA6-DF929625EA0E}">
        <p15:presenceInfo xmlns:p15="http://schemas.microsoft.com/office/powerpoint/2012/main" userId="9d4ea16657783341" providerId="Windows Live"/>
      </p:ext>
    </p:extLst>
  </p:cmAuthor>
  <p:cmAuthor id="4" name="Sarah Mohammadian" initials="SM" lastIdx="5" clrIdx="3">
    <p:extLst>
      <p:ext uri="{19B8F6BF-5375-455C-9EA6-DF929625EA0E}">
        <p15:presenceInfo xmlns:p15="http://schemas.microsoft.com/office/powerpoint/2012/main" userId="Sarah Mohammad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14D"/>
    <a:srgbClr val="BAC797"/>
    <a:srgbClr val="98C01D"/>
    <a:srgbClr val="637F13"/>
    <a:srgbClr val="97BF0D"/>
    <a:srgbClr val="97C01E"/>
    <a:srgbClr val="BCCF00"/>
    <a:srgbClr val="1156A2"/>
    <a:srgbClr val="BDBDBC"/>
    <a:srgbClr val="AFC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0996" autoAdjust="0"/>
  </p:normalViewPr>
  <p:slideViewPr>
    <p:cSldViewPr>
      <p:cViewPr varScale="1">
        <p:scale>
          <a:sx n="96" d="100"/>
          <a:sy n="96" d="100"/>
        </p:scale>
        <p:origin x="96" y="204"/>
      </p:cViewPr>
      <p:guideLst>
        <p:guide orient="horz" pos="2160"/>
        <p:guide pos="6108"/>
      </p:guideLst>
    </p:cSldViewPr>
  </p:slideViewPr>
  <p:outlineViewPr>
    <p:cViewPr>
      <p:scale>
        <a:sx n="33" d="100"/>
        <a:sy n="33" d="100"/>
      </p:scale>
      <p:origin x="0" y="-16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5" d="100"/>
        <a:sy n="65" d="100"/>
      </p:scale>
      <p:origin x="0" y="-15636"/>
    </p:cViewPr>
  </p:sorterViewPr>
  <p:notesViewPr>
    <p:cSldViewPr>
      <p:cViewPr varScale="1">
        <p:scale>
          <a:sx n="76" d="100"/>
          <a:sy n="76" d="100"/>
        </p:scale>
        <p:origin x="2862" y="10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6" y="3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218C3DF2-FF8E-4F1E-AA13-BE0D135D2361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721110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6" y="9721110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B155FEEC-EDBF-4749-8E87-85393F6FE2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02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6" y="3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/>
          <a:lstStyle>
            <a:lvl1pPr algn="r">
              <a:defRPr sz="1200"/>
            </a:lvl1pPr>
          </a:lstStyle>
          <a:p>
            <a:fld id="{0CAFCBBE-7735-4585-8129-379D4DCE7DFB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1" rIns="94760" bIns="473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8" y="4861445"/>
            <a:ext cx="5683250" cy="4605576"/>
          </a:xfrm>
          <a:prstGeom prst="rect">
            <a:avLst/>
          </a:prstGeom>
        </p:spPr>
        <p:txBody>
          <a:bodyPr vert="horz" lIns="94760" tIns="47381" rIns="94760" bIns="4738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10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6" y="9721110"/>
            <a:ext cx="3078427" cy="511731"/>
          </a:xfrm>
          <a:prstGeom prst="rect">
            <a:avLst/>
          </a:prstGeom>
        </p:spPr>
        <p:txBody>
          <a:bodyPr vert="horz" lIns="94760" tIns="47381" rIns="94760" bIns="47381" rtlCol="0" anchor="b"/>
          <a:lstStyle>
            <a:lvl1pPr algn="r">
              <a:defRPr sz="1200"/>
            </a:lvl1pPr>
          </a:lstStyle>
          <a:p>
            <a:fld id="{6AAF20F9-3CA1-4C58-A035-9DF378BEA8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85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61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/>
              <a:t>TN</a:t>
            </a:r>
            <a:r>
              <a:rPr lang="de-DE" sz="1100" baseline="0" dirty="0" smtClean="0"/>
              <a:t> haben Template vorab per Mail erhalten (Folie 3)</a:t>
            </a:r>
          </a:p>
          <a:p>
            <a:r>
              <a:rPr lang="de-DE" sz="1100" baseline="0" dirty="0" smtClean="0"/>
              <a:t>In </a:t>
            </a:r>
            <a:r>
              <a:rPr lang="de-DE" sz="1100" baseline="0" dirty="0" err="1" smtClean="0"/>
              <a:t>Breakout</a:t>
            </a:r>
            <a:r>
              <a:rPr lang="de-DE" sz="1100" baseline="0" dirty="0" smtClean="0"/>
              <a:t> Sessions in Gruppen erstellen lassen</a:t>
            </a:r>
          </a:p>
          <a:p>
            <a:endParaRPr lang="de-DE" sz="1100" baseline="0" dirty="0" smtClean="0"/>
          </a:p>
          <a:p>
            <a:r>
              <a:rPr lang="de-DE" sz="1100" baseline="0" dirty="0" smtClean="0"/>
              <a:t>5 Min. insgesamt für Präsentation, d.h. ~1 Min pro Gruppe</a:t>
            </a:r>
          </a:p>
          <a:p>
            <a:endParaRPr lang="de-DE" sz="1100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3"/>
            <a:ext cx="3946702" cy="380758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pPr defTabSz="947608">
              <a:defRPr/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884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/>
              <a:t>10 Minuten (bis</a:t>
            </a:r>
            <a:r>
              <a:rPr lang="de-DE" sz="1100" baseline="0" dirty="0" smtClean="0"/>
              <a:t> 14.20 Uhr)</a:t>
            </a:r>
          </a:p>
          <a:p>
            <a:endParaRPr lang="de-DE" sz="1100" baseline="0" dirty="0" smtClean="0"/>
          </a:p>
          <a:p>
            <a:r>
              <a:rPr lang="de-DE" sz="1100" baseline="0" dirty="0" smtClean="0"/>
              <a:t>Anschließend 10 Minuten Pause</a:t>
            </a:r>
            <a:endParaRPr lang="de-DE" sz="1100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747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885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/>
              <a:t>30 Minuten: 20 Minuten Argumentation</a:t>
            </a:r>
            <a:r>
              <a:rPr lang="de-DE" sz="1100" baseline="0" dirty="0" smtClean="0"/>
              <a:t> erarbeiten, 10 Minuten vorstellen (ca. 2 Min pro Gruppe)</a:t>
            </a:r>
          </a:p>
          <a:p>
            <a:r>
              <a:rPr lang="de-DE" sz="1100" baseline="0" dirty="0" smtClean="0"/>
              <a:t>(wenn Studis als Zielgruppe, dann z.B. Vorlesungsskript an Studierende zusätzlich für 4. Gruppe)</a:t>
            </a:r>
          </a:p>
          <a:p>
            <a:endParaRPr lang="de-DE" sz="1100" baseline="0" dirty="0" smtClean="0"/>
          </a:p>
          <a:p>
            <a:r>
              <a:rPr lang="de-DE" sz="1100" baseline="0" dirty="0" smtClean="0"/>
              <a:t>Siehe Videos: Sachlich richtig, aber vollständig -&gt; Zu knapp wie möglich, so viel wie nötig. Füllwörter streichen, </a:t>
            </a:r>
            <a:endParaRPr lang="de-DE" sz="1100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53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/>
              <a:t>In gleichen Sessions</a:t>
            </a:r>
            <a:r>
              <a:rPr lang="de-DE" sz="1100" smtClean="0"/>
              <a:t>, 30 </a:t>
            </a:r>
            <a:r>
              <a:rPr lang="de-DE" sz="1100" dirty="0" smtClean="0"/>
              <a:t>Minuten einen 3 minütigen</a:t>
            </a:r>
            <a:r>
              <a:rPr lang="de-DE" sz="1100" baseline="0" dirty="0" smtClean="0"/>
              <a:t> Vortrag +Visueller Darstellung vorzubereiten + 15 Minuten Vorstellung (3 Min je Gruppe)</a:t>
            </a:r>
          </a:p>
          <a:p>
            <a:r>
              <a:rPr lang="de-DE" sz="1100" baseline="0" dirty="0" smtClean="0"/>
              <a:t>Bitte auch festlegen, wer hinterher präsentiert</a:t>
            </a:r>
          </a:p>
          <a:p>
            <a:endParaRPr lang="de-DE" sz="1100" baseline="0" dirty="0" smtClean="0"/>
          </a:p>
          <a:p>
            <a:r>
              <a:rPr lang="de-DE" sz="1100" baseline="0" dirty="0" smtClean="0"/>
              <a:t>(bis 15.45)</a:t>
            </a:r>
            <a:endParaRPr lang="de-DE" sz="1100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272665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660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235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975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085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8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97C01E"/>
              </a:buClr>
              <a:buSzPct val="150000"/>
              <a:buNone/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29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97C01E"/>
              </a:buClr>
              <a:buSzPct val="150000"/>
              <a:buNone/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85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Template mit Anleitung vorab an TN geschickt </a:t>
            </a:r>
            <a:r>
              <a:rPr lang="de-DE" dirty="0" smtClean="0">
                <a:sym typeface="Wingdings" panose="05000000000000000000" pitchFamily="2" charset="2"/>
              </a:rPr>
              <a:t> sollte vorher geschrieben werden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Falls nicht, hier nochmal die Arbeitsanweisung: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97C01E"/>
              </a:buClr>
              <a:buSzPct val="150000"/>
              <a:buBlip>
                <a:blip r:embed="rId3"/>
              </a:buBlip>
              <a:defRPr/>
            </a:pPr>
            <a:r>
              <a:rPr lang="de-DE" dirty="0" smtClean="0">
                <a:solidFill>
                  <a:schemeClr val="tx1"/>
                </a:solidFill>
              </a:rPr>
              <a:t>Schreiben Sie eine kurze Vorstellung von sich (5 Sätze) in der dritten Person, wie sie in vielen Journalen üblich ist.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97C01E"/>
              </a:buClr>
              <a:buSzPct val="150000"/>
              <a:buBlip>
                <a:blip r:embed="rId3"/>
              </a:buBlip>
              <a:defRPr/>
            </a:pPr>
            <a:r>
              <a:rPr lang="de-DE" dirty="0" smtClean="0">
                <a:solidFill>
                  <a:schemeClr val="tx1"/>
                </a:solidFill>
              </a:rPr>
              <a:t>Nennen Sie darin das Erlebnis, welches Sie zur Teilnahme an dem heutigen Workshop motiviert hat.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97C01E"/>
              </a:buClr>
              <a:buSzPct val="150000"/>
              <a:buBlip>
                <a:blip r:embed="rId3"/>
              </a:buBlip>
              <a:defRPr/>
            </a:pPr>
            <a:r>
              <a:rPr lang="de-DE" dirty="0" smtClean="0">
                <a:solidFill>
                  <a:schemeClr val="tx1"/>
                </a:solidFill>
              </a:rPr>
              <a:t>Nennen Sie auch, welche Erwartung Sie an das Seminar haben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97C01E"/>
              </a:buClr>
              <a:buSzPct val="150000"/>
              <a:buBlip>
                <a:blip r:embed="rId3"/>
              </a:buBlip>
              <a:defRPr/>
            </a:pPr>
            <a:r>
              <a:rPr lang="de-DE" dirty="0" smtClean="0">
                <a:solidFill>
                  <a:srgbClr val="7F914D"/>
                </a:solidFill>
              </a:rPr>
              <a:t>+++Tipp+++ Baukastensystem: Name, Beruf, zentrales Forschungsthema mit Nutzen für Leser („Als Wirtschaftsingenieur hilft </a:t>
            </a:r>
            <a:r>
              <a:rPr lang="de-DE" dirty="0" err="1" smtClean="0">
                <a:solidFill>
                  <a:srgbClr val="7F914D"/>
                </a:solidFill>
              </a:rPr>
              <a:t>xy</a:t>
            </a:r>
            <a:r>
              <a:rPr lang="de-DE" dirty="0" smtClean="0">
                <a:solidFill>
                  <a:srgbClr val="7F914D"/>
                </a:solidFill>
              </a:rPr>
              <a:t> dabei, …“), Wohnort/Familienstand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97C01E"/>
              </a:buClr>
              <a:buSzPct val="150000"/>
              <a:buNone/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AF20F9-3CA1-4C58-A035-9DF378BEA88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747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100" dirty="0"/>
              <a:t>Schreibkompetenz unterstützt den Aufstieg: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100" b="1" dirty="0"/>
              <a:t>Schriftliche Ausdrucksfähigkeiten sind im Beruf gefragt </a:t>
            </a:r>
            <a:r>
              <a:rPr lang="de-DE" sz="1100" dirty="0"/>
              <a:t>und wichtig für Arbeits- und Aufstiegschancen.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100" dirty="0"/>
              <a:t>Wer schriftliche Aufgaben angemessen löst zeigt, dass er sich in seinem </a:t>
            </a:r>
            <a:r>
              <a:rPr lang="de-DE" sz="1100" b="1" dirty="0"/>
              <a:t>Berufsfeld gut auskennt </a:t>
            </a:r>
            <a:r>
              <a:rPr lang="de-DE" sz="1100" dirty="0"/>
              <a:t>und über ausreichend Wissen verfügt.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1100" dirty="0"/>
          </a:p>
          <a:p>
            <a:pPr marL="0" lvl="1" defTabSz="947608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Schreibgestützte Verwaltungsprozesse und Standardisierungen:</a:t>
            </a:r>
            <a:endParaRPr lang="de-DE" sz="1100" dirty="0"/>
          </a:p>
          <a:p>
            <a:pPr marL="177677" indent="-1776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100" dirty="0"/>
              <a:t>Durch </a:t>
            </a:r>
            <a:r>
              <a:rPr lang="de-DE" sz="1100" b="1" dirty="0"/>
              <a:t>Informations- und Kommunikationstechnik</a:t>
            </a:r>
            <a:r>
              <a:rPr lang="de-DE" sz="1100" dirty="0"/>
              <a:t>-gestützte Verwaltungsprozesse hat eine Dezentralisierung von Aufgaben und Verantwortlichkeiten stattgefunden, der zufolge ein wesentlicher Teil von verwaltenden Aktivitäten ständig von zahlreichen verteilt arbeitenden Personen durchgeführt wird. </a:t>
            </a:r>
            <a:r>
              <a:rPr lang="de-DE" sz="1100" i="1" dirty="0"/>
              <a:t>Michael Grosch, Gerd </a:t>
            </a:r>
            <a:r>
              <a:rPr lang="de-DE" sz="1100" i="1" dirty="0" err="1"/>
              <a:t>Gidion</a:t>
            </a:r>
            <a:r>
              <a:rPr lang="de-DE" sz="1100" i="1" dirty="0"/>
              <a:t>: Mediennutzungsgewohnheiten im Wandel. Ergebnisse einer Befragung zur </a:t>
            </a:r>
            <a:r>
              <a:rPr lang="de-DE" sz="1100" i="1" dirty="0" err="1"/>
              <a:t>studiumsbezogenen</a:t>
            </a:r>
            <a:r>
              <a:rPr lang="de-DE" sz="1100" i="1" dirty="0"/>
              <a:t> Mediennutzung. Karlsruhe, 2011</a:t>
            </a:r>
            <a:endParaRPr lang="de-DE" sz="1100" dirty="0"/>
          </a:p>
          <a:p>
            <a:pPr marL="177677" indent="-1776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100" dirty="0"/>
              <a:t>Ehemalige </a:t>
            </a:r>
            <a:r>
              <a:rPr lang="de-DE" sz="1100" b="1" dirty="0"/>
              <a:t>Sekretariatsaufgaben</a:t>
            </a:r>
            <a:r>
              <a:rPr lang="de-DE" sz="1100" dirty="0"/>
              <a:t> werden auf Mitarbeiter aufgeteilt. Man greift z.B. nicht mehr so oft zum Telefon oder spricht etwas mündlich ab, sondern schreibt eher eine E-Mail.</a:t>
            </a:r>
          </a:p>
          <a:p>
            <a:pPr defTabSz="947538">
              <a:lnSpc>
                <a:spcPct val="100000"/>
              </a:lnSpc>
              <a:spcBef>
                <a:spcPts val="0"/>
              </a:spcBef>
              <a:defRPr/>
            </a:pPr>
            <a:endParaRPr lang="de-DE" sz="1100" dirty="0"/>
          </a:p>
          <a:p>
            <a:pPr defTabSz="947538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Dokumentationen (Projektberichte, Laborberichte) als wichtiger Bestandteil des Alltags:</a:t>
            </a:r>
            <a:endParaRPr lang="de-DE" sz="1100" dirty="0"/>
          </a:p>
          <a:p>
            <a:pPr marL="177677" indent="-177677" defTabSz="9475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100" dirty="0"/>
              <a:t>Auch wenn sie viel schreiben müssen, hält sich unter Ingenieuren hartnäckig die Vorstellung, Schreiben sei bloßes </a:t>
            </a:r>
            <a:r>
              <a:rPr lang="de-DE" sz="1100" b="1" dirty="0"/>
              <a:t>Anhängsel der Ingenieursarbeit</a:t>
            </a:r>
            <a:r>
              <a:rPr lang="de-DE" sz="1100" dirty="0"/>
              <a:t>. Dem ständigen Zeitdruck fällt am ehesten die Arbeit nach der Arbeit – das „Aufschreiben“ – zum Opfer. </a:t>
            </a:r>
          </a:p>
          <a:p>
            <a:pPr marL="177677" indent="-177677" defTabSz="94753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100" dirty="0"/>
              <a:t>Somit entstehen die typischen </a:t>
            </a:r>
            <a:r>
              <a:rPr lang="de-DE" sz="1100" b="1" dirty="0"/>
              <a:t>verbalen Ungeschicktheiten</a:t>
            </a:r>
            <a:r>
              <a:rPr lang="de-DE" sz="1100" dirty="0"/>
              <a:t>, wie man sie von wenig geübten Schreibern kennt. Ein Inhaltsverzeichnis, dessen Logik sich einem Außenstehenden nur schwer erschließt. Fließtext über Fließtext. Lange und umständliche Satzkonstruktionen. Das Passiv ist allgegenwärtig.</a:t>
            </a:r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39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08">
              <a:defRPr/>
            </a:pPr>
            <a:r>
              <a:rPr lang="de-DE" baseline="0" dirty="0" smtClean="0"/>
              <a:t>Frage ans Plenum stellen und per „Kommentieren“ (entweder durch Moderator oder TN selbst) auf Folie schreiben lassen. </a:t>
            </a:r>
            <a:r>
              <a:rPr lang="de-DE" b="1" baseline="0" dirty="0" smtClean="0"/>
              <a:t>Bevor Übung beendet wird</a:t>
            </a:r>
            <a:r>
              <a:rPr lang="de-DE" baseline="0" dirty="0" smtClean="0"/>
              <a:t>, bitte Screenshot der Sammlung machen oder in Annotationstools in Zoom auf „Speichern“ klicken!</a:t>
            </a:r>
            <a:endParaRPr lang="de-DE" baseline="0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4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de-DE" sz="1100" dirty="0"/>
              <a:t>Das Spektrum von Schreibaufgaben ist groß: es gibt Unterschiede je nach Berufsprofil, Arbeitskontext und Status. Entwicklungs- und Vertriebsingenieure z.B. haben nicht die gleichen Aufgaben</a:t>
            </a:r>
            <a:r>
              <a:rPr lang="de-DE" sz="1100" dirty="0" smtClean="0"/>
              <a:t>.</a:t>
            </a:r>
          </a:p>
          <a:p>
            <a:pPr defTabSz="914348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de-DE" sz="1100" dirty="0" smtClean="0"/>
              <a:t>Fett gedruckte</a:t>
            </a:r>
            <a:r>
              <a:rPr lang="de-DE" sz="1100" baseline="0" dirty="0" smtClean="0"/>
              <a:t> kurz erläutern:</a:t>
            </a:r>
          </a:p>
          <a:p>
            <a:pPr marL="171450" indent="-171450" defTabSz="914348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00" baseline="0" dirty="0" smtClean="0"/>
              <a:t>Zeitschriftenartikel in Fachzeitung</a:t>
            </a:r>
          </a:p>
          <a:p>
            <a:pPr marL="171450" indent="-171450" defTabSz="914348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00" baseline="0" dirty="0" smtClean="0"/>
              <a:t>Projektantrag</a:t>
            </a:r>
          </a:p>
          <a:p>
            <a:pPr marL="171450" indent="-171450" defTabSz="914348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00" baseline="0" dirty="0" smtClean="0"/>
              <a:t>E-Mail </a:t>
            </a:r>
          </a:p>
          <a:p>
            <a:pPr marL="171450" indent="-171450" defTabSz="914348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100" baseline="0" dirty="0" smtClean="0"/>
              <a:t>Vorlesungsskript</a:t>
            </a:r>
            <a:endParaRPr lang="de-DE" sz="1100" dirty="0"/>
          </a:p>
          <a:p>
            <a:pPr defTabSz="914348" fontAlgn="base">
              <a:spcBef>
                <a:spcPct val="30000"/>
              </a:spcBef>
              <a:spcAft>
                <a:spcPct val="0"/>
              </a:spcAft>
              <a:defRPr/>
            </a:pPr>
            <a:endParaRPr lang="de-DE" sz="1100" dirty="0"/>
          </a:p>
          <a:p>
            <a:pPr defTabSz="914348" fontAlgn="base">
              <a:spcBef>
                <a:spcPct val="30000"/>
              </a:spcBef>
              <a:spcAft>
                <a:spcPct val="0"/>
              </a:spcAft>
              <a:defRPr/>
            </a:pPr>
            <a:endParaRPr lang="de-DE" sz="1100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2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Genauso</a:t>
            </a:r>
            <a:r>
              <a:rPr lang="de-DE" baseline="0" dirty="0" smtClean="0"/>
              <a:t> vielfältig sind die Anlässe für Präsentationen…</a:t>
            </a:r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272665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87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smtClean="0"/>
              <a:t>Aus Folien:</a:t>
            </a:r>
          </a:p>
          <a:p>
            <a:r>
              <a:rPr lang="de-DE" sz="1100" baseline="0" dirty="0" smtClean="0"/>
              <a:t>„Im Zentrum stehen die </a:t>
            </a:r>
            <a:r>
              <a:rPr lang="de-DE" sz="1100" baseline="0" dirty="0" err="1" smtClean="0"/>
              <a:t>Rezipient:innen</a:t>
            </a:r>
            <a:r>
              <a:rPr lang="de-DE" sz="1100" baseline="0" dirty="0" smtClean="0"/>
              <a:t>, nicht die </a:t>
            </a:r>
            <a:r>
              <a:rPr lang="de-DE" sz="1100" baseline="0" dirty="0" err="1" smtClean="0"/>
              <a:t>Produzent:in</a:t>
            </a:r>
            <a:r>
              <a:rPr lang="de-DE" sz="1100" baseline="0" dirty="0" smtClean="0"/>
              <a:t>“ Heterogenität, Einstellung, Erwartungen, Vorwissen, Nutzen etc. aber auch Gruppengröße, Tagesform, Freiwilligkeit</a:t>
            </a:r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Template siehe nächste Folie (haben</a:t>
            </a:r>
            <a:r>
              <a:rPr lang="de-DE" sz="1100" baseline="0" dirty="0" smtClean="0"/>
              <a:t> sie schon erhalten: Folie 3 in Template-Präsentation)</a:t>
            </a:r>
            <a:endParaRPr lang="de-DE" sz="1100" dirty="0"/>
          </a:p>
          <a:p>
            <a:endParaRPr lang="de-DE" sz="1100" dirty="0"/>
          </a:p>
          <a:p>
            <a:r>
              <a:rPr lang="de-DE" sz="1100" dirty="0"/>
              <a:t>Achtung: Kein Klischee entwerfen, wirklich realistisch bleiben. Klar machen, dass im weiteren Verlauf des Workshops noch öfter mit der Persona gearbeitet wird.</a:t>
            </a:r>
          </a:p>
          <a:p>
            <a:r>
              <a:rPr lang="de-DE" sz="1100" dirty="0"/>
              <a:t>Die Vorlage kann gerne ergänzt werde</a:t>
            </a:r>
            <a:r>
              <a:rPr lang="de-DE" sz="1100" dirty="0" smtClean="0"/>
              <a:t>.</a:t>
            </a:r>
          </a:p>
          <a:p>
            <a:endParaRPr lang="de-DE" sz="1100" dirty="0" smtClean="0"/>
          </a:p>
          <a:p>
            <a:r>
              <a:rPr lang="de-DE" sz="1100" dirty="0" smtClean="0"/>
              <a:t>20 Minuten angelegt, 3-4 </a:t>
            </a:r>
            <a:r>
              <a:rPr lang="de-DE" sz="1100" dirty="0" err="1" smtClean="0"/>
              <a:t>Breakout</a:t>
            </a:r>
            <a:r>
              <a:rPr lang="de-DE" sz="1100" dirty="0" smtClean="0"/>
              <a:t> Sessions</a:t>
            </a:r>
          </a:p>
          <a:p>
            <a:r>
              <a:rPr lang="de-DE" sz="1100" dirty="0" smtClean="0"/>
              <a:t>Zielgruppen, die ja auch schon in Video „Zielgruppenadaption“ zur Sprache kommen</a:t>
            </a:r>
            <a:r>
              <a:rPr lang="de-DE" sz="1100" baseline="0" dirty="0" smtClean="0"/>
              <a:t>: Wirtschaft, Fachpublikum und Gesellschaft/Öffentlichkeit, (Studis?)</a:t>
            </a:r>
            <a:endParaRPr lang="de-DE" sz="1100" dirty="0"/>
          </a:p>
        </p:txBody>
      </p:sp>
      <p:sp>
        <p:nvSpPr>
          <p:cNvPr id="6" name="Textfeld 5"/>
          <p:cNvSpPr txBox="1"/>
          <p:nvPr>
            <p:custDataLst>
              <p:tags r:id="rId1"/>
            </p:custDataLst>
          </p:nvPr>
        </p:nvSpPr>
        <p:spPr>
          <a:xfrm>
            <a:off x="0" y="4"/>
            <a:ext cx="3946702" cy="380791"/>
          </a:xfrm>
          <a:prstGeom prst="rect">
            <a:avLst/>
          </a:prstGeom>
          <a:noFill/>
        </p:spPr>
        <p:txBody>
          <a:bodyPr vert="horz" lIns="94760" tIns="47381" rIns="94760" bIns="47381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90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32856"/>
            <a:ext cx="6552729" cy="602405"/>
          </a:xfr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TITEL DER VERANSTALTUNG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464152" y="2106515"/>
            <a:ext cx="0" cy="15656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708920"/>
            <a:ext cx="6552729" cy="864095"/>
          </a:xfr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Extra Info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79189" y="4740689"/>
            <a:ext cx="2688995" cy="2925888"/>
          </a:xfrm>
          <a:prstGeom prst="rect">
            <a:avLst/>
          </a:prstGeom>
        </p:spPr>
      </p:pic>
      <p:pic>
        <p:nvPicPr>
          <p:cNvPr id="12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2" y="2314586"/>
            <a:ext cx="3240360" cy="1109351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9912424" y="116632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81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3231" y="5877272"/>
            <a:ext cx="6865417" cy="2766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5088567" cy="728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87888" y="6203801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84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3231" y="5877272"/>
            <a:ext cx="6865417" cy="2766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5088567" cy="728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1412775"/>
            <a:ext cx="6888768" cy="439249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39879" y="980609"/>
            <a:ext cx="7008781" cy="39273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87888" y="6203801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766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63231" y="5877272"/>
            <a:ext cx="6865417" cy="2766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4"/>
          <p:cNvSpPr/>
          <p:nvPr userDrawn="1"/>
        </p:nvSpPr>
        <p:spPr>
          <a:xfrm>
            <a:off x="1" y="0"/>
            <a:ext cx="494387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" y="200025"/>
            <a:ext cx="4537075" cy="602615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5088567" cy="728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87888" y="6203801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077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43339" y="5949280"/>
            <a:ext cx="8976997" cy="226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idx="1"/>
          </p:nvPr>
        </p:nvSpPr>
        <p:spPr>
          <a:xfrm>
            <a:off x="143339" y="980729"/>
            <a:ext cx="11905323" cy="4824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00000"/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buSzPct val="100000"/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SzPct val="100000"/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SzPct val="100000"/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SzPct val="100000"/>
              <a:buFont typeface="Calibri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143338" y="200014"/>
            <a:ext cx="9841093" cy="4206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4160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124745"/>
            <a:ext cx="11905323" cy="4824536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338" y="680646"/>
            <a:ext cx="11905324" cy="37494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3339" y="5949280"/>
            <a:ext cx="8976997" cy="226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43338" y="200014"/>
            <a:ext cx="9841093" cy="4206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33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115553"/>
            <a:ext cx="5952661" cy="482309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3339" y="5938647"/>
            <a:ext cx="8976997" cy="22665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6096000" y="1115553"/>
            <a:ext cx="5952661" cy="4823094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143338" y="200014"/>
            <a:ext cx="9841093" cy="4206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338" y="680646"/>
            <a:ext cx="11905324" cy="374949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266968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  <a:noFill/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1026588" y="1621975"/>
            <a:ext cx="3450754" cy="334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0" dirty="0">
                <a:solidFill>
                  <a:schemeClr val="tx1"/>
                </a:solidFill>
              </a:rPr>
              <a:t>http://www.elli-online.net/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26586" y="2007629"/>
            <a:ext cx="4320000" cy="432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des Moderators</a:t>
            </a:r>
            <a:endParaRPr lang="de-DE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26586" y="2511685"/>
            <a:ext cx="4320000" cy="432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  <a:endParaRPr lang="de-DE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026588" y="3015741"/>
            <a:ext cx="4320000" cy="432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</a:t>
            </a:r>
            <a:endParaRPr lang="de-DE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000062" y="1196752"/>
            <a:ext cx="5672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1660112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1631504" y="2611597"/>
            <a:ext cx="3450754" cy="334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0" dirty="0">
                <a:solidFill>
                  <a:schemeClr val="accent2"/>
                </a:solidFill>
              </a:rPr>
              <a:t>http://www.elli-online.net/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631504" y="2002054"/>
            <a:ext cx="676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VIELEN DANK FÜR IHRE AUFMERKSAMKEIT!</a:t>
            </a:r>
          </a:p>
        </p:txBody>
      </p:sp>
      <p:pic>
        <p:nvPicPr>
          <p:cNvPr id="12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96371"/>
            <a:ext cx="3240360" cy="110935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4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D946FE3-53B1-4055-B963-8C3A97A97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57371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2132856"/>
            <a:ext cx="6552729" cy="602405"/>
          </a:xfrm>
        </p:spPr>
        <p:txBody>
          <a:bodyPr wrap="square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TITEL DER VERANSTALTUNG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464152" y="2106515"/>
            <a:ext cx="0" cy="15656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708920"/>
            <a:ext cx="6552729" cy="864095"/>
          </a:xfr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00549F"/>
              </a:buClr>
              <a:buSzPct val="100000"/>
              <a:buFont typeface="Calibri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Extra Info</a:t>
            </a:r>
          </a:p>
        </p:txBody>
      </p:sp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pic>
        <p:nvPicPr>
          <p:cNvPr id="12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92" y="2314586"/>
            <a:ext cx="3240360" cy="110935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143338" y="200014"/>
            <a:ext cx="9841093" cy="4206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5271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1800" b="0" i="0" u="none" kern="1200" spc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29965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15880" y="1628800"/>
            <a:ext cx="6768752" cy="1470025"/>
          </a:xfrm>
        </p:spPr>
        <p:txBody>
          <a:bodyPr/>
          <a:lstStyle>
            <a:lvl1pPr algn="r">
              <a:defRPr sz="200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15879" y="3212976"/>
            <a:ext cx="6768752" cy="17526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573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3356992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07368" y="3429000"/>
            <a:ext cx="11377264" cy="864096"/>
          </a:xfrm>
        </p:spPr>
        <p:txBody>
          <a:bodyPr/>
          <a:lstStyle>
            <a:lvl1pPr algn="r">
              <a:defRPr sz="200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07368" y="4365104"/>
            <a:ext cx="11377262" cy="189661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72798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3356992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07368" y="2420888"/>
            <a:ext cx="11377264" cy="864096"/>
          </a:xfrm>
        </p:spPr>
        <p:txBody>
          <a:bodyPr/>
          <a:lstStyle>
            <a:lvl1pPr algn="r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07368" y="3501008"/>
            <a:ext cx="11377262" cy="2760712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31608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1628800"/>
            <a:ext cx="11377264" cy="1470025"/>
          </a:xfrm>
        </p:spPr>
        <p:txBody>
          <a:bodyPr/>
          <a:lstStyle>
            <a:lvl1pPr algn="r">
              <a:defRPr sz="200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3212976"/>
            <a:ext cx="11377262" cy="17526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8117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2564904"/>
            <a:ext cx="11377264" cy="1470025"/>
          </a:xfrm>
        </p:spPr>
        <p:txBody>
          <a:bodyPr/>
          <a:lstStyle>
            <a:lvl1pPr algn="r"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46194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3356992"/>
            <a:ext cx="1155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34223" y="4437112"/>
            <a:ext cx="1155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1628800"/>
            <a:ext cx="11377264" cy="147002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200" b="0" i="0" u="none" kern="1200" cap="all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351583" y="3454151"/>
            <a:ext cx="7416825" cy="1752600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5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</a:t>
            </a:r>
          </a:p>
          <a:p>
            <a:r>
              <a:rPr lang="de-DE" dirty="0"/>
              <a:t>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91759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5" name="Abgerundetes Rechteck 3"/>
          <p:cNvSpPr/>
          <p:nvPr userDrawn="1"/>
        </p:nvSpPr>
        <p:spPr bwMode="auto">
          <a:xfrm>
            <a:off x="0" y="0"/>
            <a:ext cx="3875341" cy="685632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4118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54928" y="200014"/>
            <a:ext cx="3576397" cy="36004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1800" b="0" i="0" u="none" kern="1200" spc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INHALTSVERZEICHNIS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41945" y="760068"/>
            <a:ext cx="3589380" cy="5688013"/>
          </a:xfrm>
        </p:spPr>
        <p:txBody>
          <a:bodyPr/>
          <a:lstStyle>
            <a:lvl1pPr>
              <a:lnSpc>
                <a:spcPct val="100000"/>
              </a:lnSpc>
              <a:buFont typeface="+mj-lt"/>
              <a:buAutoNum type="arabicPeriod"/>
              <a:defRPr sz="1600" cap="none"/>
            </a:lvl1pPr>
            <a:lvl2pPr marL="800100" indent="-342900">
              <a:lnSpc>
                <a:spcPct val="100000"/>
              </a:lnSpc>
              <a:buFont typeface="+mj-lt"/>
              <a:buAutoNum type="arabicPeriod"/>
              <a:defRPr sz="1300"/>
            </a:lvl2pPr>
          </a:lstStyle>
          <a:p>
            <a:pPr>
              <a:lnSpc>
                <a:spcPct val="160000"/>
              </a:lnSpc>
            </a:pPr>
            <a:r>
              <a:rPr lang="de-DE" cap="all" dirty="0"/>
              <a:t>Textmaster</a:t>
            </a:r>
          </a:p>
          <a:p>
            <a:pPr lvl="1">
              <a:lnSpc>
                <a:spcPct val="160000"/>
              </a:lnSpc>
            </a:pPr>
            <a:r>
              <a:rPr lang="de-DE" cap="all" dirty="0"/>
              <a:t>ZWEITE EBENE</a:t>
            </a:r>
          </a:p>
          <a:p>
            <a:pPr lvl="1">
              <a:lnSpc>
                <a:spcPct val="160000"/>
              </a:lnSpc>
            </a:pPr>
            <a:r>
              <a:rPr lang="de-DE" cap="all" dirty="0"/>
              <a:t>ZWEITE EBENE 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2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3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4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5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6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7</a:t>
            </a:r>
          </a:p>
        </p:txBody>
      </p:sp>
    </p:spTree>
    <p:extLst>
      <p:ext uri="{BB962C8B-B14F-4D97-AF65-F5344CB8AC3E}">
        <p14:creationId xmlns:p14="http://schemas.microsoft.com/office/powerpoint/2010/main" val="145205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5520615" cy="636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6405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6240695" cy="3486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39879" y="620728"/>
            <a:ext cx="7008781" cy="360000"/>
          </a:xfrm>
        </p:spPr>
        <p:txBody>
          <a:bodyPr>
            <a:noAutofit/>
          </a:bodyPr>
          <a:lstStyle>
            <a:lvl1pPr marL="0" indent="0">
              <a:buNone/>
              <a:defRPr sz="17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40348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15880" y="1628800"/>
            <a:ext cx="6768752" cy="1470025"/>
          </a:xfrm>
        </p:spPr>
        <p:txBody>
          <a:bodyPr/>
          <a:lstStyle>
            <a:lvl1pPr algn="r">
              <a:defRPr sz="2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15879" y="3212976"/>
            <a:ext cx="6768752" cy="17526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015879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87888" y="6203801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642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039881" y="200013"/>
            <a:ext cx="5520615" cy="636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039880" y="980729"/>
            <a:ext cx="6888768" cy="4824538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 4"/>
          <p:cNvSpPr/>
          <p:nvPr userDrawn="1"/>
        </p:nvSpPr>
        <p:spPr>
          <a:xfrm>
            <a:off x="1" y="0"/>
            <a:ext cx="494387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3525" y="200025"/>
            <a:ext cx="4537075" cy="602615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651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1993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2"/>
            <a:ext cx="11905323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12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/ Thema /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3339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6096000" y="1041403"/>
            <a:ext cx="5952661" cy="51239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7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26665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 userDrawn="1"/>
        </p:nvSpPr>
        <p:spPr>
          <a:xfrm>
            <a:off x="1631504" y="2816312"/>
            <a:ext cx="3450754" cy="3349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0" dirty="0">
                <a:solidFill>
                  <a:schemeClr val="accent2"/>
                </a:solidFill>
              </a:rPr>
              <a:t>http://www.elli-online.net/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631503" y="3251047"/>
            <a:ext cx="4142749" cy="3219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des Moderators</a:t>
            </a:r>
            <a:endParaRPr lang="de-DE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631503" y="3613618"/>
            <a:ext cx="4142749" cy="3219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  <a:endParaRPr lang="de-DE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631503" y="3971127"/>
            <a:ext cx="4142749" cy="32196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</a:t>
            </a:r>
            <a:endParaRPr lang="de-DE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604978" y="2391089"/>
            <a:ext cx="5672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VIELEN DANK FÜR IHRE AUFMERKSAMKEIT!</a:t>
            </a:r>
          </a:p>
        </p:txBody>
      </p:sp>
      <p:pic>
        <p:nvPicPr>
          <p:cNvPr id="12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96371"/>
            <a:ext cx="3240360" cy="110935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21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152000"/>
            <a:ext cx="11424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83118" y="1684801"/>
            <a:ext cx="11425767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4000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34434" y="922339"/>
            <a:ext cx="11533717" cy="4962525"/>
          </a:xfrm>
          <a:prstGeom prst="rect">
            <a:avLst/>
          </a:prstGeom>
        </p:spPr>
        <p:txBody>
          <a:bodyPr/>
          <a:lstStyle>
            <a:lvl1pPr marL="227013" indent="-2270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charset="2"/>
              <a:buChar char="§"/>
              <a:tabLst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65113" indent="-176213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449263" indent="-139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627063" indent="-1778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Symbol" panose="05050102010706020507" pitchFamily="18" charset="2"/>
              <a:buChar char="-"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Erste Ebene (Ohne Zeichen)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21144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323851" y="922338"/>
            <a:ext cx="11544300" cy="5154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83607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518" y="6351"/>
            <a:ext cx="11516783" cy="620713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96333" y="1025526"/>
            <a:ext cx="5655733" cy="5000625"/>
          </a:xfrm>
        </p:spPr>
        <p:txBody>
          <a:bodyPr/>
          <a:lstStyle>
            <a:lvl2pPr>
              <a:buClr>
                <a:srgbClr val="8EBAE5"/>
              </a:buClr>
              <a:defRPr/>
            </a:lvl2pPr>
            <a:lvl3pPr>
              <a:buClr>
                <a:srgbClr val="C2C7C7"/>
              </a:buClr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55267" y="1025526"/>
            <a:ext cx="5657851" cy="50006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24257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2D050"/>
              </a:buClr>
              <a:defRPr>
                <a:solidFill>
                  <a:srgbClr val="4D4D4D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4D4D4D"/>
                </a:solidFill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>
          <a:xfrm>
            <a:off x="305943" y="444537"/>
            <a:ext cx="10963252" cy="620713"/>
          </a:xfrm>
          <a:prstGeom prst="rect">
            <a:avLst/>
          </a:prstGeom>
        </p:spPr>
        <p:txBody>
          <a:bodyPr vert="horz" wrap="square" lIns="1800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1800" b="0" i="0" u="none" kern="1200" cap="none" spc="0" baseline="0">
                <a:solidFill>
                  <a:srgbClr val="0055A1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92D050"/>
              </a:buClr>
              <a:buSzPct val="100000"/>
            </a:pPr>
            <a:endParaRPr lang="en-US" dirty="0">
              <a:solidFill>
                <a:srgbClr val="8CB9E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548692"/>
            <a:ext cx="11017251" cy="555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8CB9E3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143340" y="6237328"/>
            <a:ext cx="8976997" cy="22665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903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erPictur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3356992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07368" y="3429000"/>
            <a:ext cx="11377264" cy="864096"/>
          </a:xfrm>
        </p:spPr>
        <p:txBody>
          <a:bodyPr/>
          <a:lstStyle>
            <a:lvl1pPr algn="r">
              <a:defRPr sz="2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07368" y="4365104"/>
            <a:ext cx="11377262" cy="18002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545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832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143339" y="908720"/>
            <a:ext cx="1113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43339" y="980729"/>
            <a:ext cx="1046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9EE0"/>
              </a:buClr>
              <a:buFont typeface="Calibri" pitchFamily="34" charset="0"/>
              <a:buChar char="•"/>
            </a:pPr>
            <a:endParaRPr lang="de-DE" sz="1800" dirty="0"/>
          </a:p>
          <a:p>
            <a:pPr marL="285750" indent="-285750">
              <a:buClr>
                <a:srgbClr val="009EE0"/>
              </a:buClr>
              <a:buFont typeface="Arial" pitchFamily="34" charset="0"/>
              <a:buChar char="•"/>
            </a:pPr>
            <a:endParaRPr lang="de-DE" sz="1800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000" b="0" i="0" u="none" kern="1200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8D946FE3-53B1-4055-B963-8C3A97A97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933" y="620728"/>
            <a:ext cx="11904728" cy="360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98C01C"/>
                </a:solidFill>
              </a:defRPr>
            </a:lvl1pPr>
          </a:lstStyle>
          <a:p>
            <a:pPr lvl="0"/>
            <a:r>
              <a:rPr lang="de-DE" dirty="0"/>
              <a:t>Thema / Titel dieser Folie</a:t>
            </a:r>
          </a:p>
        </p:txBody>
      </p:sp>
    </p:spTree>
    <p:extLst>
      <p:ext uri="{BB962C8B-B14F-4D97-AF65-F5344CB8AC3E}">
        <p14:creationId xmlns:p14="http://schemas.microsoft.com/office/powerpoint/2010/main" val="28429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3356992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407368" y="2420888"/>
            <a:ext cx="11377264" cy="864096"/>
          </a:xfrm>
        </p:spPr>
        <p:txBody>
          <a:bodyPr/>
          <a:lstStyle>
            <a:lvl1pPr algn="r">
              <a:defRPr sz="20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07368" y="3501008"/>
            <a:ext cx="11377262" cy="266429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3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1628800"/>
            <a:ext cx="11377264" cy="1470025"/>
          </a:xfrm>
        </p:spPr>
        <p:txBody>
          <a:bodyPr/>
          <a:lstStyle>
            <a:lvl1pPr algn="r">
              <a:defRPr sz="20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7368" y="3212976"/>
            <a:ext cx="11377262" cy="1752600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36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2564904"/>
            <a:ext cx="11377264" cy="1470025"/>
          </a:xfrm>
        </p:spPr>
        <p:txBody>
          <a:bodyPr/>
          <a:lstStyle>
            <a:lvl1pPr algn="r">
              <a:defRPr sz="3200" b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0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5" y="3356992"/>
            <a:ext cx="1155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034223" y="4437112"/>
            <a:ext cx="1155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1628800"/>
            <a:ext cx="11377264" cy="1470025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2200" b="0" i="0" u="none" kern="1200" cap="all" spc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351583" y="3454151"/>
            <a:ext cx="7416825" cy="1752600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5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</a:t>
            </a:r>
          </a:p>
          <a:p>
            <a:r>
              <a:rPr lang="de-DE" dirty="0"/>
              <a:t>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65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0"/>
          <a:stretch/>
        </p:blipFill>
        <p:spPr>
          <a:xfrm rot="13126691">
            <a:off x="338839" y="4740689"/>
            <a:ext cx="2688995" cy="2925888"/>
          </a:xfrm>
          <a:prstGeom prst="rect">
            <a:avLst/>
          </a:prstGeom>
        </p:spPr>
      </p:pic>
      <p:sp>
        <p:nvSpPr>
          <p:cNvPr id="5" name="Abgerundetes Rechteck 3"/>
          <p:cNvSpPr/>
          <p:nvPr userDrawn="1"/>
        </p:nvSpPr>
        <p:spPr bwMode="auto">
          <a:xfrm>
            <a:off x="0" y="0"/>
            <a:ext cx="3875341" cy="685632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  <a:alpha val="54118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accent2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54928" y="200014"/>
            <a:ext cx="3576397" cy="360040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defRPr sz="1800" b="0" i="0" u="none" kern="1200" spc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INHALTSVERZEICHNIS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41945" y="760068"/>
            <a:ext cx="3589380" cy="5688013"/>
          </a:xfrm>
        </p:spPr>
        <p:txBody>
          <a:bodyPr/>
          <a:lstStyle>
            <a:lvl1pPr>
              <a:lnSpc>
                <a:spcPct val="100000"/>
              </a:lnSpc>
              <a:buFont typeface="+mj-lt"/>
              <a:buAutoNum type="arabicPeriod"/>
              <a:defRPr sz="1600" cap="none">
                <a:solidFill>
                  <a:schemeClr val="tx1"/>
                </a:solidFill>
              </a:defRPr>
            </a:lvl1pPr>
            <a:lvl2pPr marL="800100" indent="-342900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1"/>
                </a:solidFill>
              </a:defRPr>
            </a:lvl2pPr>
          </a:lstStyle>
          <a:p>
            <a:pPr>
              <a:lnSpc>
                <a:spcPct val="160000"/>
              </a:lnSpc>
            </a:pPr>
            <a:r>
              <a:rPr lang="de-DE" cap="all" dirty="0"/>
              <a:t>Textmaster</a:t>
            </a:r>
          </a:p>
          <a:p>
            <a:pPr lvl="1">
              <a:lnSpc>
                <a:spcPct val="160000"/>
              </a:lnSpc>
            </a:pPr>
            <a:r>
              <a:rPr lang="de-DE" cap="all" dirty="0"/>
              <a:t>ZWEITE EBENE</a:t>
            </a:r>
          </a:p>
          <a:p>
            <a:pPr lvl="1">
              <a:lnSpc>
                <a:spcPct val="160000"/>
              </a:lnSpc>
            </a:pPr>
            <a:r>
              <a:rPr lang="de-DE" cap="all" dirty="0"/>
              <a:t>ZWEITE EBENE 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2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3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4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5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6</a:t>
            </a:r>
          </a:p>
          <a:p>
            <a:pPr>
              <a:lnSpc>
                <a:spcPct val="160000"/>
              </a:lnSpc>
            </a:pPr>
            <a:r>
              <a:rPr lang="de-DE" cap="all" dirty="0"/>
              <a:t>THEMA 7</a:t>
            </a:r>
          </a:p>
        </p:txBody>
      </p:sp>
    </p:spTree>
    <p:extLst>
      <p:ext uri="{BB962C8B-B14F-4D97-AF65-F5344CB8AC3E}">
        <p14:creationId xmlns:p14="http://schemas.microsoft.com/office/powerpoint/2010/main" val="101050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tif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2.tiff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338" y="200014"/>
            <a:ext cx="9841093" cy="42067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339" y="1031359"/>
            <a:ext cx="11905323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45696" y="6309344"/>
            <a:ext cx="97389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D4D4D"/>
                </a:solidFill>
              </a:defRPr>
            </a:lvl1pPr>
          </a:lstStyle>
          <a:p>
            <a:fld id="{D913B18B-D139-4864-AE91-16ECF2125E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3339" y="5950001"/>
            <a:ext cx="8976997" cy="226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73" y="219538"/>
            <a:ext cx="1886083" cy="64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839" y="6395078"/>
            <a:ext cx="5760640" cy="34091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900" dirty="0" smtClean="0">
                <a:solidFill>
                  <a:schemeClr val="tx2"/>
                </a:solidFill>
              </a:rPr>
              <a:t>Zielgruppenadaptives</a:t>
            </a:r>
            <a:r>
              <a:rPr lang="de-DE" altLang="de-DE" sz="900" baseline="0" dirty="0" smtClean="0">
                <a:solidFill>
                  <a:schemeClr val="tx2"/>
                </a:solidFill>
              </a:rPr>
              <a:t> Schreiben &amp; Präsentieren | </a:t>
            </a:r>
            <a:r>
              <a:rPr lang="de-DE" altLang="de-DE" sz="900" baseline="0" dirty="0" smtClean="0">
                <a:solidFill>
                  <a:schemeClr val="tx2"/>
                </a:solidFill>
              </a:rPr>
              <a:t>www.elli-online.net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54" r:id="rId2"/>
    <p:sldLayoutId id="2147483649" r:id="rId3"/>
    <p:sldLayoutId id="2147483651" r:id="rId4"/>
    <p:sldLayoutId id="2147483702" r:id="rId5"/>
    <p:sldLayoutId id="2147483699" r:id="rId6"/>
    <p:sldLayoutId id="2147483705" r:id="rId7"/>
    <p:sldLayoutId id="2147483662" r:id="rId8"/>
    <p:sldLayoutId id="2147483700" r:id="rId9"/>
    <p:sldLayoutId id="2147483708" r:id="rId10"/>
    <p:sldLayoutId id="2147483701" r:id="rId11"/>
    <p:sldLayoutId id="2147483706" r:id="rId12"/>
    <p:sldLayoutId id="2147483655" r:id="rId13"/>
    <p:sldLayoutId id="2147483691" r:id="rId14"/>
    <p:sldLayoutId id="2147483704" r:id="rId15"/>
    <p:sldLayoutId id="2147483703" r:id="rId16"/>
    <p:sldLayoutId id="2147483758" r:id="rId17"/>
    <p:sldLayoutId id="2147483783" r:id="rId18"/>
  </p:sldLayoutIdLst>
  <p:hf hdr="0" ftr="0" dt="0"/>
  <p:txStyles>
    <p:titleStyle>
      <a:lvl1pPr marL="0" indent="0" algn="l" defTabSz="914400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sz="2000" b="0" i="0" u="none" kern="1200" cap="none" spc="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3339" y="200014"/>
            <a:ext cx="8572108" cy="3600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3339" y="1031359"/>
            <a:ext cx="11905323" cy="4752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631" y="219539"/>
            <a:ext cx="1224025" cy="4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34" y="6309320"/>
            <a:ext cx="789806" cy="5499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/>
          <a:stretch/>
        </p:blipFill>
        <p:spPr>
          <a:xfrm>
            <a:off x="10168803" y="6245133"/>
            <a:ext cx="1903861" cy="640800"/>
          </a:xfrm>
          <a:prstGeom prst="rect">
            <a:avLst/>
          </a:prstGeom>
        </p:spPr>
      </p:pic>
      <p:sp>
        <p:nvSpPr>
          <p:cNvPr id="20" name="Textfeld 13"/>
          <p:cNvSpPr txBox="1">
            <a:spLocks noChangeArrowheads="1"/>
          </p:cNvSpPr>
          <p:nvPr userDrawn="1"/>
        </p:nvSpPr>
        <p:spPr bwMode="auto">
          <a:xfrm>
            <a:off x="239490" y="6395965"/>
            <a:ext cx="455910" cy="34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F1B3F8-141B-491B-AA28-890D0601D8BD}" type="slidenum">
              <a:rPr lang="de-DE" altLang="de-DE" sz="900">
                <a:solidFill>
                  <a:schemeClr val="tx2"/>
                </a:solidFill>
              </a:rPr>
              <a:pPr eaLnBrk="1" hangingPunct="1"/>
              <a:t>‹Nr.›</a:t>
            </a:fld>
            <a:endParaRPr lang="de-DE" altLang="de-DE" sz="9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64839" y="6395078"/>
            <a:ext cx="5760640" cy="34091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900" dirty="0" smtClean="0">
                <a:solidFill>
                  <a:schemeClr val="tx2"/>
                </a:solidFill>
              </a:rPr>
              <a:t>Zielgruppenadaptives</a:t>
            </a:r>
            <a:r>
              <a:rPr lang="de-DE" altLang="de-DE" sz="900" baseline="0" dirty="0" smtClean="0">
                <a:solidFill>
                  <a:schemeClr val="tx2"/>
                </a:solidFill>
              </a:rPr>
              <a:t> Schreiben &amp; Präsentieren | </a:t>
            </a:r>
            <a:r>
              <a:rPr lang="de-DE" altLang="de-DE" sz="900" baseline="0" dirty="0" smtClean="0">
                <a:solidFill>
                  <a:schemeClr val="tx2"/>
                </a:solidFill>
              </a:rPr>
              <a:t>www.elli-online.net</a:t>
            </a:r>
          </a:p>
        </p:txBody>
      </p:sp>
    </p:spTree>
    <p:extLst>
      <p:ext uri="{BB962C8B-B14F-4D97-AF65-F5344CB8AC3E}">
        <p14:creationId xmlns:p14="http://schemas.microsoft.com/office/powerpoint/2010/main" val="29213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</p:sldLayoutIdLst>
  <p:hf hdr="0" dt="0"/>
  <p:txStyles>
    <p:titleStyle>
      <a:lvl1pPr marL="0" indent="0" algn="l" defTabSz="914400" rtl="0" eaLnBrk="1" latinLnBrk="0" hangingPunct="1">
        <a:lnSpc>
          <a:spcPct val="110000"/>
        </a:lnSpc>
        <a:spcBef>
          <a:spcPct val="0"/>
        </a:spcBef>
        <a:spcAft>
          <a:spcPts val="0"/>
        </a:spcAft>
        <a:buNone/>
        <a:defRPr sz="2000" b="0" i="0" u="none" kern="1200" cap="small" spc="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Calibri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623392" y="2636912"/>
            <a:ext cx="6552729" cy="602405"/>
          </a:xfrm>
        </p:spPr>
        <p:txBody>
          <a:bodyPr/>
          <a:lstStyle/>
          <a:p>
            <a:r>
              <a:rPr lang="de-DE" sz="2800" b="1" dirty="0" smtClean="0"/>
              <a:t>Herzlich Willkommen zum Workshop „Zielgruppenadaptives Schreiben &amp; Präsentieren“!</a:t>
            </a:r>
          </a:p>
          <a:p>
            <a:endParaRPr lang="de-DE" sz="1200" b="1" dirty="0"/>
          </a:p>
          <a:p>
            <a:r>
              <a:rPr lang="de-DE" sz="2800" dirty="0" smtClean="0"/>
              <a:t>Schön, dass Sie da sind! Wir starten gemeinsam um 13Uhr.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903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uppieren 208"/>
          <p:cNvGrpSpPr/>
          <p:nvPr/>
        </p:nvGrpSpPr>
        <p:grpSpPr>
          <a:xfrm>
            <a:off x="7119547" y="4223702"/>
            <a:ext cx="2373056" cy="1369606"/>
            <a:chOff x="6865601" y="4223702"/>
            <a:chExt cx="2373056" cy="1369606"/>
          </a:xfrm>
        </p:grpSpPr>
        <p:sp>
          <p:nvSpPr>
            <p:cNvPr id="196" name="Textfeld 195"/>
            <p:cNvSpPr txBox="1"/>
            <p:nvPr/>
          </p:nvSpPr>
          <p:spPr>
            <a:xfrm>
              <a:off x="6865601" y="4223702"/>
              <a:ext cx="237305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1.</a:t>
              </a:r>
            </a:p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2.</a:t>
              </a:r>
            </a:p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3.</a:t>
              </a:r>
            </a:p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4.</a:t>
              </a:r>
              <a:endParaRPr lang="de-DE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2" name="Gerader Verbinder 191"/>
            <p:cNvCxnSpPr/>
            <p:nvPr/>
          </p:nvCxnSpPr>
          <p:spPr>
            <a:xfrm>
              <a:off x="6946101" y="4536801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Gerader Verbinder 192"/>
            <p:cNvCxnSpPr/>
            <p:nvPr/>
          </p:nvCxnSpPr>
          <p:spPr>
            <a:xfrm>
              <a:off x="6946101" y="4888423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Gerader Verbinder 193"/>
            <p:cNvCxnSpPr/>
            <p:nvPr/>
          </p:nvCxnSpPr>
          <p:spPr>
            <a:xfrm>
              <a:off x="6946101" y="5240045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r Verbinder 194"/>
            <p:cNvCxnSpPr/>
            <p:nvPr/>
          </p:nvCxnSpPr>
          <p:spPr>
            <a:xfrm>
              <a:off x="6946101" y="5591667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5" t="47195" r="34940" b="25644"/>
          <a:stretch/>
        </p:blipFill>
        <p:spPr>
          <a:xfrm>
            <a:off x="212244" y="283798"/>
            <a:ext cx="926779" cy="772316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Übung: Wer bist du – und wenn ja, was noch? – Vorlage Persona</a:t>
            </a: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ZIELGRUPPENADAPTION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14161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3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marR="0" lvl="0" indent="-5492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15570" y="1383691"/>
            <a:ext cx="11352584" cy="4556038"/>
          </a:xfrm>
          <a:prstGeom prst="roundRect">
            <a:avLst/>
          </a:prstGeom>
          <a:noFill/>
          <a:ln w="139700">
            <a:solidFill>
              <a:srgbClr val="637F13">
                <a:alpha val="43922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6174146" y="4794635"/>
            <a:ext cx="155480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97C01E"/>
                </a:solidFill>
              </a:rPr>
              <a:t>Frustrationsgründe</a:t>
            </a:r>
          </a:p>
        </p:txBody>
      </p:sp>
      <p:sp>
        <p:nvSpPr>
          <p:cNvPr id="25" name="Ellipse 4"/>
          <p:cNvSpPr/>
          <p:nvPr/>
        </p:nvSpPr>
        <p:spPr>
          <a:xfrm>
            <a:off x="822595" y="1680460"/>
            <a:ext cx="1970411" cy="1970411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marR="0" lvl="0" indent="-5492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1" name="Gruppieren 80"/>
          <p:cNvGrpSpPr/>
          <p:nvPr/>
        </p:nvGrpSpPr>
        <p:grpSpPr>
          <a:xfrm>
            <a:off x="3001002" y="3782583"/>
            <a:ext cx="3581290" cy="1877437"/>
            <a:chOff x="3030520" y="3773439"/>
            <a:chExt cx="3581290" cy="1877437"/>
          </a:xfrm>
        </p:grpSpPr>
        <p:sp>
          <p:nvSpPr>
            <p:cNvPr id="18" name="Textfeld 17"/>
            <p:cNvSpPr txBox="1"/>
            <p:nvPr/>
          </p:nvSpPr>
          <p:spPr>
            <a:xfrm>
              <a:off x="3030520" y="3773439"/>
              <a:ext cx="2373056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400" b="1" dirty="0"/>
                <a:t>Persönlichkeit</a:t>
              </a:r>
              <a:endParaRPr lang="de-DE" sz="1200" dirty="0"/>
            </a:p>
            <a:p>
              <a:pPr>
                <a:spcAft>
                  <a:spcPts val="600"/>
                </a:spcAft>
              </a:pPr>
              <a:r>
                <a:rPr lang="de-DE" sz="1200" dirty="0"/>
                <a:t>introvertiert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analytisch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konservativ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rational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kritisch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passiv</a:t>
              </a: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465663" y="4065827"/>
              <a:ext cx="1146147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de-DE" sz="1200" dirty="0"/>
                <a:t>extrovertiert</a:t>
              </a:r>
            </a:p>
            <a:p>
              <a:pPr algn="r">
                <a:spcAft>
                  <a:spcPts val="600"/>
                </a:spcAft>
              </a:pPr>
              <a:r>
                <a:rPr lang="de-DE" sz="1200" dirty="0"/>
                <a:t>kreativ</a:t>
              </a:r>
            </a:p>
            <a:p>
              <a:pPr algn="r">
                <a:spcAft>
                  <a:spcPts val="600"/>
                </a:spcAft>
              </a:pPr>
              <a:r>
                <a:rPr lang="de-DE" sz="1200" dirty="0"/>
                <a:t>liberal</a:t>
              </a:r>
            </a:p>
            <a:p>
              <a:pPr algn="r">
                <a:spcAft>
                  <a:spcPts val="600"/>
                </a:spcAft>
              </a:pPr>
              <a:r>
                <a:rPr lang="de-DE" sz="1200" dirty="0"/>
                <a:t>emotional</a:t>
              </a:r>
            </a:p>
            <a:p>
              <a:pPr algn="r">
                <a:spcAft>
                  <a:spcPts val="600"/>
                </a:spcAft>
              </a:pPr>
              <a:r>
                <a:rPr lang="de-DE" sz="1200" dirty="0"/>
                <a:t>offen</a:t>
              </a:r>
            </a:p>
            <a:p>
              <a:pPr algn="r">
                <a:spcAft>
                  <a:spcPts val="600"/>
                </a:spcAft>
              </a:pPr>
              <a:r>
                <a:rPr lang="de-DE" sz="1200" dirty="0"/>
                <a:t>aktiv</a:t>
              </a:r>
            </a:p>
          </p:txBody>
        </p:sp>
        <p:grpSp>
          <p:nvGrpSpPr>
            <p:cNvPr id="80" name="Gruppieren 79"/>
            <p:cNvGrpSpPr/>
            <p:nvPr/>
          </p:nvGrpSpPr>
          <p:grpSpPr>
            <a:xfrm>
              <a:off x="4008368" y="4146805"/>
              <a:ext cx="1608757" cy="1428438"/>
              <a:chOff x="3985220" y="4146805"/>
              <a:chExt cx="1608757" cy="1428438"/>
            </a:xfrm>
          </p:grpSpPr>
          <p:grpSp>
            <p:nvGrpSpPr>
              <p:cNvPr id="37" name="Gruppieren 36"/>
              <p:cNvGrpSpPr/>
              <p:nvPr/>
            </p:nvGrpSpPr>
            <p:grpSpPr>
              <a:xfrm>
                <a:off x="3985220" y="4146805"/>
                <a:ext cx="1608757" cy="132073"/>
                <a:chOff x="3927349" y="4129444"/>
                <a:chExt cx="1608757" cy="132073"/>
              </a:xfrm>
            </p:grpSpPr>
            <p:cxnSp>
              <p:nvCxnSpPr>
                <p:cNvPr id="30" name="Gerader Verbinder 29"/>
                <p:cNvCxnSpPr/>
                <p:nvPr/>
              </p:nvCxnSpPr>
              <p:spPr>
                <a:xfrm>
                  <a:off x="3927349" y="4195482"/>
                  <a:ext cx="1608757" cy="0"/>
                </a:xfrm>
                <a:prstGeom prst="line">
                  <a:avLst/>
                </a:prstGeom>
                <a:ln w="349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Ellipse 4"/>
                <p:cNvSpPr/>
                <p:nvPr/>
              </p:nvSpPr>
              <p:spPr>
                <a:xfrm>
                  <a:off x="4063028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Ellipse 4"/>
                <p:cNvSpPr/>
                <p:nvPr/>
              </p:nvSpPr>
              <p:spPr>
                <a:xfrm>
                  <a:off x="4366201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Ellipse 4"/>
                <p:cNvSpPr/>
                <p:nvPr/>
              </p:nvSpPr>
              <p:spPr>
                <a:xfrm>
                  <a:off x="4669374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Ellipse 4"/>
                <p:cNvSpPr/>
                <p:nvPr/>
              </p:nvSpPr>
              <p:spPr>
                <a:xfrm>
                  <a:off x="4972547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Ellipse 4"/>
                <p:cNvSpPr/>
                <p:nvPr/>
              </p:nvSpPr>
              <p:spPr>
                <a:xfrm>
                  <a:off x="5275720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uppieren 37"/>
              <p:cNvGrpSpPr/>
              <p:nvPr/>
            </p:nvGrpSpPr>
            <p:grpSpPr>
              <a:xfrm>
                <a:off x="3985220" y="4406078"/>
                <a:ext cx="1608757" cy="132073"/>
                <a:chOff x="3927349" y="4129444"/>
                <a:chExt cx="1608757" cy="132073"/>
              </a:xfrm>
            </p:grpSpPr>
            <p:cxnSp>
              <p:nvCxnSpPr>
                <p:cNvPr id="39" name="Gerader Verbinder 38"/>
                <p:cNvCxnSpPr/>
                <p:nvPr/>
              </p:nvCxnSpPr>
              <p:spPr>
                <a:xfrm>
                  <a:off x="3927349" y="4195482"/>
                  <a:ext cx="1608757" cy="0"/>
                </a:xfrm>
                <a:prstGeom prst="line">
                  <a:avLst/>
                </a:prstGeom>
                <a:ln w="349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Ellipse 4"/>
                <p:cNvSpPr/>
                <p:nvPr/>
              </p:nvSpPr>
              <p:spPr>
                <a:xfrm>
                  <a:off x="4063028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Ellipse 4"/>
                <p:cNvSpPr/>
                <p:nvPr/>
              </p:nvSpPr>
              <p:spPr>
                <a:xfrm>
                  <a:off x="4366201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Ellipse 4"/>
                <p:cNvSpPr/>
                <p:nvPr/>
              </p:nvSpPr>
              <p:spPr>
                <a:xfrm>
                  <a:off x="4669374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Ellipse 4"/>
                <p:cNvSpPr/>
                <p:nvPr/>
              </p:nvSpPr>
              <p:spPr>
                <a:xfrm>
                  <a:off x="4972547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Ellipse 4"/>
                <p:cNvSpPr/>
                <p:nvPr/>
              </p:nvSpPr>
              <p:spPr>
                <a:xfrm>
                  <a:off x="5275720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5" name="Gruppieren 44"/>
              <p:cNvGrpSpPr/>
              <p:nvPr/>
            </p:nvGrpSpPr>
            <p:grpSpPr>
              <a:xfrm>
                <a:off x="3985220" y="4665351"/>
                <a:ext cx="1608757" cy="132073"/>
                <a:chOff x="3927349" y="4129444"/>
                <a:chExt cx="1608757" cy="132073"/>
              </a:xfrm>
            </p:grpSpPr>
            <p:cxnSp>
              <p:nvCxnSpPr>
                <p:cNvPr id="46" name="Gerader Verbinder 45"/>
                <p:cNvCxnSpPr/>
                <p:nvPr/>
              </p:nvCxnSpPr>
              <p:spPr>
                <a:xfrm>
                  <a:off x="3927349" y="4195482"/>
                  <a:ext cx="1608757" cy="0"/>
                </a:xfrm>
                <a:prstGeom prst="line">
                  <a:avLst/>
                </a:prstGeom>
                <a:ln w="349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Ellipse 4"/>
                <p:cNvSpPr/>
                <p:nvPr/>
              </p:nvSpPr>
              <p:spPr>
                <a:xfrm>
                  <a:off x="4063028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Ellipse 4"/>
                <p:cNvSpPr/>
                <p:nvPr/>
              </p:nvSpPr>
              <p:spPr>
                <a:xfrm>
                  <a:off x="4366201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Ellipse 4"/>
                <p:cNvSpPr/>
                <p:nvPr/>
              </p:nvSpPr>
              <p:spPr>
                <a:xfrm>
                  <a:off x="4669374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Ellipse 4"/>
                <p:cNvSpPr/>
                <p:nvPr/>
              </p:nvSpPr>
              <p:spPr>
                <a:xfrm>
                  <a:off x="4972547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Ellipse 4"/>
                <p:cNvSpPr/>
                <p:nvPr/>
              </p:nvSpPr>
              <p:spPr>
                <a:xfrm>
                  <a:off x="5275720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2" name="Gruppieren 51"/>
              <p:cNvGrpSpPr/>
              <p:nvPr/>
            </p:nvGrpSpPr>
            <p:grpSpPr>
              <a:xfrm>
                <a:off x="3985220" y="4924624"/>
                <a:ext cx="1608757" cy="132073"/>
                <a:chOff x="3927349" y="4129444"/>
                <a:chExt cx="1608757" cy="132073"/>
              </a:xfrm>
            </p:grpSpPr>
            <p:cxnSp>
              <p:nvCxnSpPr>
                <p:cNvPr id="53" name="Gerader Verbinder 52"/>
                <p:cNvCxnSpPr/>
                <p:nvPr/>
              </p:nvCxnSpPr>
              <p:spPr>
                <a:xfrm>
                  <a:off x="3927349" y="4195482"/>
                  <a:ext cx="1608757" cy="0"/>
                </a:xfrm>
                <a:prstGeom prst="line">
                  <a:avLst/>
                </a:prstGeom>
                <a:ln w="349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Ellipse 4"/>
                <p:cNvSpPr/>
                <p:nvPr/>
              </p:nvSpPr>
              <p:spPr>
                <a:xfrm>
                  <a:off x="4063028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Ellipse 4"/>
                <p:cNvSpPr/>
                <p:nvPr/>
              </p:nvSpPr>
              <p:spPr>
                <a:xfrm>
                  <a:off x="4366201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Ellipse 4"/>
                <p:cNvSpPr/>
                <p:nvPr/>
              </p:nvSpPr>
              <p:spPr>
                <a:xfrm>
                  <a:off x="4669374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Ellipse 4"/>
                <p:cNvSpPr/>
                <p:nvPr/>
              </p:nvSpPr>
              <p:spPr>
                <a:xfrm>
                  <a:off x="4972547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Ellipse 4"/>
                <p:cNvSpPr/>
                <p:nvPr/>
              </p:nvSpPr>
              <p:spPr>
                <a:xfrm>
                  <a:off x="5275720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" name="Gruppieren 65"/>
              <p:cNvGrpSpPr/>
              <p:nvPr/>
            </p:nvGrpSpPr>
            <p:grpSpPr>
              <a:xfrm>
                <a:off x="3985220" y="5183897"/>
                <a:ext cx="1608757" cy="132073"/>
                <a:chOff x="3927349" y="4129444"/>
                <a:chExt cx="1608757" cy="132073"/>
              </a:xfrm>
            </p:grpSpPr>
            <p:cxnSp>
              <p:nvCxnSpPr>
                <p:cNvPr id="67" name="Gerader Verbinder 66"/>
                <p:cNvCxnSpPr/>
                <p:nvPr/>
              </p:nvCxnSpPr>
              <p:spPr>
                <a:xfrm>
                  <a:off x="3927349" y="4195482"/>
                  <a:ext cx="1608757" cy="0"/>
                </a:xfrm>
                <a:prstGeom prst="line">
                  <a:avLst/>
                </a:prstGeom>
                <a:ln w="349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Ellipse 4"/>
                <p:cNvSpPr/>
                <p:nvPr/>
              </p:nvSpPr>
              <p:spPr>
                <a:xfrm>
                  <a:off x="4063028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Ellipse 4"/>
                <p:cNvSpPr/>
                <p:nvPr/>
              </p:nvSpPr>
              <p:spPr>
                <a:xfrm>
                  <a:off x="4366201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Ellipse 4"/>
                <p:cNvSpPr/>
                <p:nvPr/>
              </p:nvSpPr>
              <p:spPr>
                <a:xfrm>
                  <a:off x="4669374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Ellipse 4"/>
                <p:cNvSpPr/>
                <p:nvPr/>
              </p:nvSpPr>
              <p:spPr>
                <a:xfrm>
                  <a:off x="4972547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Ellipse 4"/>
                <p:cNvSpPr/>
                <p:nvPr/>
              </p:nvSpPr>
              <p:spPr>
                <a:xfrm>
                  <a:off x="5275720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uppieren 72"/>
              <p:cNvGrpSpPr/>
              <p:nvPr/>
            </p:nvGrpSpPr>
            <p:grpSpPr>
              <a:xfrm>
                <a:off x="3985220" y="5443170"/>
                <a:ext cx="1608757" cy="132073"/>
                <a:chOff x="3927349" y="4129444"/>
                <a:chExt cx="1608757" cy="132073"/>
              </a:xfrm>
            </p:grpSpPr>
            <p:cxnSp>
              <p:nvCxnSpPr>
                <p:cNvPr id="74" name="Gerader Verbinder 73"/>
                <p:cNvCxnSpPr/>
                <p:nvPr/>
              </p:nvCxnSpPr>
              <p:spPr>
                <a:xfrm>
                  <a:off x="3927349" y="4195482"/>
                  <a:ext cx="1608757" cy="0"/>
                </a:xfrm>
                <a:prstGeom prst="line">
                  <a:avLst/>
                </a:prstGeom>
                <a:ln w="3492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Ellipse 4"/>
                <p:cNvSpPr/>
                <p:nvPr/>
              </p:nvSpPr>
              <p:spPr>
                <a:xfrm>
                  <a:off x="4063028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Ellipse 4"/>
                <p:cNvSpPr/>
                <p:nvPr/>
              </p:nvSpPr>
              <p:spPr>
                <a:xfrm>
                  <a:off x="4366201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Ellipse 4"/>
                <p:cNvSpPr/>
                <p:nvPr/>
              </p:nvSpPr>
              <p:spPr>
                <a:xfrm>
                  <a:off x="4669374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Ellipse 4"/>
                <p:cNvSpPr/>
                <p:nvPr/>
              </p:nvSpPr>
              <p:spPr>
                <a:xfrm>
                  <a:off x="4972547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Ellipse 4"/>
                <p:cNvSpPr/>
                <p:nvPr/>
              </p:nvSpPr>
              <p:spPr>
                <a:xfrm>
                  <a:off x="5275720" y="4129444"/>
                  <a:ext cx="132073" cy="13207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549220" marR="0" lvl="0" indent="-54922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2" name="Gruppieren 181"/>
          <p:cNvGrpSpPr/>
          <p:nvPr/>
        </p:nvGrpSpPr>
        <p:grpSpPr>
          <a:xfrm>
            <a:off x="7956791" y="1513595"/>
            <a:ext cx="3435511" cy="2662267"/>
            <a:chOff x="7309653" y="1705619"/>
            <a:chExt cx="3435511" cy="2662267"/>
          </a:xfrm>
        </p:grpSpPr>
        <p:sp>
          <p:nvSpPr>
            <p:cNvPr id="19" name="Textfeld 18"/>
            <p:cNvSpPr txBox="1"/>
            <p:nvPr/>
          </p:nvSpPr>
          <p:spPr>
            <a:xfrm>
              <a:off x="7309653" y="1705619"/>
              <a:ext cx="1102827" cy="266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400" b="1" dirty="0"/>
                <a:t>Motivation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Sicherheit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Erfolg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Sozial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Ökologie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Qualität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Preis</a:t>
              </a:r>
            </a:p>
            <a:p>
              <a:pPr>
                <a:spcAft>
                  <a:spcPts val="600"/>
                </a:spcAft>
              </a:pPr>
              <a:r>
                <a:rPr lang="de-DE" sz="1200" dirty="0"/>
                <a:t>Effizienz</a:t>
              </a:r>
            </a:p>
            <a:p>
              <a:pPr>
                <a:spcAft>
                  <a:spcPts val="600"/>
                </a:spcAft>
              </a:pPr>
              <a:r>
                <a:rPr lang="de-DE" sz="1200" b="1" dirty="0"/>
                <a:t>…………..</a:t>
              </a:r>
            </a:p>
            <a:p>
              <a:pPr>
                <a:spcAft>
                  <a:spcPts val="600"/>
                </a:spcAft>
              </a:pPr>
              <a:r>
                <a:rPr lang="de-DE" sz="1200" b="1" dirty="0"/>
                <a:t>…………..</a:t>
              </a:r>
            </a:p>
          </p:txBody>
        </p:sp>
        <p:grpSp>
          <p:nvGrpSpPr>
            <p:cNvPr id="181" name="Gruppieren 180"/>
            <p:cNvGrpSpPr/>
            <p:nvPr/>
          </p:nvGrpSpPr>
          <p:grpSpPr>
            <a:xfrm>
              <a:off x="8309943" y="2061643"/>
              <a:ext cx="2435221" cy="2226151"/>
              <a:chOff x="8205771" y="2067430"/>
              <a:chExt cx="2435221" cy="2226151"/>
            </a:xfrm>
          </p:grpSpPr>
          <p:grpSp>
            <p:nvGrpSpPr>
              <p:cNvPr id="92" name="Gruppieren 91"/>
              <p:cNvGrpSpPr/>
              <p:nvPr/>
            </p:nvGrpSpPr>
            <p:grpSpPr>
              <a:xfrm>
                <a:off x="8205771" y="2067430"/>
                <a:ext cx="2435221" cy="162047"/>
                <a:chOff x="8180523" y="2059326"/>
                <a:chExt cx="2473466" cy="164592"/>
              </a:xfrm>
            </p:grpSpPr>
            <p:sp>
              <p:nvSpPr>
                <p:cNvPr id="82" name="Rechteck 81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hteck 82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hteck 83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hteck 84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Rechteck 85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Rechteck 86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Rechteck 87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hteck 88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Rechteck 89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Rechteck 90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3" name="Gruppieren 92"/>
              <p:cNvGrpSpPr/>
              <p:nvPr/>
            </p:nvGrpSpPr>
            <p:grpSpPr>
              <a:xfrm>
                <a:off x="8205771" y="2325443"/>
                <a:ext cx="2435221" cy="162047"/>
                <a:chOff x="8180523" y="2059326"/>
                <a:chExt cx="2473466" cy="164592"/>
              </a:xfrm>
            </p:grpSpPr>
            <p:sp>
              <p:nvSpPr>
                <p:cNvPr id="94" name="Rechteck 93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Rechteck 94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Rechteck 95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Rechteck 96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Rechteck 97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Rechteck 98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" name="Rechteck 99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" name="Rechteck 100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2" name="Rechteck 101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Rechteck 102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4" name="Gruppieren 103"/>
              <p:cNvGrpSpPr/>
              <p:nvPr/>
            </p:nvGrpSpPr>
            <p:grpSpPr>
              <a:xfrm>
                <a:off x="8205771" y="2583456"/>
                <a:ext cx="2435221" cy="162047"/>
                <a:chOff x="8180523" y="2059326"/>
                <a:chExt cx="2473466" cy="164592"/>
              </a:xfrm>
            </p:grpSpPr>
            <p:sp>
              <p:nvSpPr>
                <p:cNvPr id="105" name="Rechteck 104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6" name="Rechteck 105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Rechteck 106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Rechteck 107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Rechteck 108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" name="Rechteck 109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" name="Rechteck 110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Rechteck 111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Rechteck 112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4" name="Rechteck 113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5" name="Gruppieren 114"/>
              <p:cNvGrpSpPr/>
              <p:nvPr/>
            </p:nvGrpSpPr>
            <p:grpSpPr>
              <a:xfrm>
                <a:off x="8205771" y="2841469"/>
                <a:ext cx="2435221" cy="162047"/>
                <a:chOff x="8180523" y="2059326"/>
                <a:chExt cx="2473466" cy="164592"/>
              </a:xfrm>
            </p:grpSpPr>
            <p:sp>
              <p:nvSpPr>
                <p:cNvPr id="116" name="Rechteck 115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Rechteck 116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Rechteck 117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Rechteck 118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Rechteck 119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Rechteck 120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2" name="Rechteck 121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3" name="Rechteck 122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Rechteck 123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5" name="Rechteck 124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6" name="Gruppieren 125"/>
              <p:cNvGrpSpPr/>
              <p:nvPr/>
            </p:nvGrpSpPr>
            <p:grpSpPr>
              <a:xfrm>
                <a:off x="8205771" y="3099482"/>
                <a:ext cx="2435221" cy="162047"/>
                <a:chOff x="8180523" y="2059326"/>
                <a:chExt cx="2473466" cy="164592"/>
              </a:xfrm>
            </p:grpSpPr>
            <p:sp>
              <p:nvSpPr>
                <p:cNvPr id="127" name="Rechteck 126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Rechteck 127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" name="Rechteck 128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Rechteck 129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1" name="Rechteck 130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2" name="Rechteck 131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Rechteck 132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4" name="Rechteck 133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5" name="Rechteck 134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Rechteck 135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7" name="Gruppieren 136"/>
              <p:cNvGrpSpPr/>
              <p:nvPr/>
            </p:nvGrpSpPr>
            <p:grpSpPr>
              <a:xfrm>
                <a:off x="8205771" y="3357495"/>
                <a:ext cx="2435221" cy="162047"/>
                <a:chOff x="8180523" y="2059326"/>
                <a:chExt cx="2473466" cy="164592"/>
              </a:xfrm>
            </p:grpSpPr>
            <p:sp>
              <p:nvSpPr>
                <p:cNvPr id="138" name="Rechteck 137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Rechteck 138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0" name="Rechteck 139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Rechteck 140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2" name="Rechteck 141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Rechteck 142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4" name="Rechteck 143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Rechteck 144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Rechteck 145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Rechteck 146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8" name="Gruppieren 147"/>
              <p:cNvGrpSpPr/>
              <p:nvPr/>
            </p:nvGrpSpPr>
            <p:grpSpPr>
              <a:xfrm>
                <a:off x="8205771" y="3615508"/>
                <a:ext cx="2435221" cy="162047"/>
                <a:chOff x="8180523" y="2059326"/>
                <a:chExt cx="2473466" cy="164592"/>
              </a:xfrm>
            </p:grpSpPr>
            <p:sp>
              <p:nvSpPr>
                <p:cNvPr id="149" name="Rechteck 148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Rechteck 149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Rechteck 150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Rechteck 151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Rechteck 152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4" name="Rechteck 153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5" name="Rechteck 154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6" name="Rechteck 155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7" name="Rechteck 156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8" name="Rechteck 157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59" name="Gruppieren 158"/>
              <p:cNvGrpSpPr/>
              <p:nvPr/>
            </p:nvGrpSpPr>
            <p:grpSpPr>
              <a:xfrm>
                <a:off x="8205771" y="3873521"/>
                <a:ext cx="2435221" cy="162047"/>
                <a:chOff x="8180523" y="2059326"/>
                <a:chExt cx="2473466" cy="164592"/>
              </a:xfrm>
            </p:grpSpPr>
            <p:sp>
              <p:nvSpPr>
                <p:cNvPr id="160" name="Rechteck 159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1" name="Rechteck 160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2" name="Rechteck 161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Rechteck 162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4" name="Rechteck 163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5" name="Rechteck 164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Rechteck 165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Rechteck 166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Rechteck 167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Rechteck 168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70" name="Gruppieren 169"/>
              <p:cNvGrpSpPr/>
              <p:nvPr/>
            </p:nvGrpSpPr>
            <p:grpSpPr>
              <a:xfrm>
                <a:off x="8205771" y="4131534"/>
                <a:ext cx="2435221" cy="162047"/>
                <a:chOff x="8180523" y="2059326"/>
                <a:chExt cx="2473466" cy="164592"/>
              </a:xfrm>
            </p:grpSpPr>
            <p:sp>
              <p:nvSpPr>
                <p:cNvPr id="171" name="Rechteck 170"/>
                <p:cNvSpPr/>
                <p:nvPr/>
              </p:nvSpPr>
              <p:spPr>
                <a:xfrm>
                  <a:off x="818052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2" name="Rechteck 171"/>
                <p:cNvSpPr/>
                <p:nvPr/>
              </p:nvSpPr>
              <p:spPr>
                <a:xfrm>
                  <a:off x="843706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Rechteck 172"/>
                <p:cNvSpPr/>
                <p:nvPr/>
              </p:nvSpPr>
              <p:spPr>
                <a:xfrm>
                  <a:off x="869360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4" name="Rechteck 173"/>
                <p:cNvSpPr/>
                <p:nvPr/>
              </p:nvSpPr>
              <p:spPr>
                <a:xfrm>
                  <a:off x="895014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Rechteck 174"/>
                <p:cNvSpPr/>
                <p:nvPr/>
              </p:nvSpPr>
              <p:spPr>
                <a:xfrm>
                  <a:off x="9206691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6" name="Rechteck 175"/>
                <p:cNvSpPr/>
                <p:nvPr/>
              </p:nvSpPr>
              <p:spPr>
                <a:xfrm>
                  <a:off x="9463233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Rechteck 176"/>
                <p:cNvSpPr/>
                <p:nvPr/>
              </p:nvSpPr>
              <p:spPr>
                <a:xfrm>
                  <a:off x="9719775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8" name="Rechteck 177"/>
                <p:cNvSpPr/>
                <p:nvPr/>
              </p:nvSpPr>
              <p:spPr>
                <a:xfrm>
                  <a:off x="997631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Rechteck 178"/>
                <p:cNvSpPr/>
                <p:nvPr/>
              </p:nvSpPr>
              <p:spPr>
                <a:xfrm>
                  <a:off x="10232859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0" name="Rechteck 179"/>
                <p:cNvSpPr/>
                <p:nvPr/>
              </p:nvSpPr>
              <p:spPr>
                <a:xfrm>
                  <a:off x="10489397" y="2059326"/>
                  <a:ext cx="164592" cy="1645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97C01E">
                      <a:alpha val="5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grpSp>
        <p:nvGrpSpPr>
          <p:cNvPr id="188" name="Gruppieren 187"/>
          <p:cNvGrpSpPr/>
          <p:nvPr/>
        </p:nvGrpSpPr>
        <p:grpSpPr>
          <a:xfrm>
            <a:off x="3016114" y="1647954"/>
            <a:ext cx="2420031" cy="2000548"/>
            <a:chOff x="2935904" y="1684530"/>
            <a:chExt cx="2420031" cy="2000548"/>
          </a:xfrm>
        </p:grpSpPr>
        <p:sp>
          <p:nvSpPr>
            <p:cNvPr id="17" name="Textfeld 16"/>
            <p:cNvSpPr txBox="1"/>
            <p:nvPr/>
          </p:nvSpPr>
          <p:spPr>
            <a:xfrm>
              <a:off x="2935904" y="1684530"/>
              <a:ext cx="2420031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de-DE" sz="1200" b="1" dirty="0"/>
                <a:t>Name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de-DE" sz="1100" b="1" dirty="0">
                  <a:solidFill>
                    <a:srgbClr val="97C01E"/>
                  </a:solidFill>
                </a:rPr>
                <a:t>Alter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de-DE" sz="1100" b="1" dirty="0">
                  <a:solidFill>
                    <a:srgbClr val="97C01E"/>
                  </a:solidFill>
                </a:rPr>
                <a:t>Beruf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de-DE" sz="1100" b="1" dirty="0">
                  <a:solidFill>
                    <a:srgbClr val="97C01E"/>
                  </a:solidFill>
                </a:rPr>
                <a:t>Familie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de-DE" sz="1100" b="1" dirty="0">
                  <a:solidFill>
                    <a:srgbClr val="97C01E"/>
                  </a:solidFill>
                </a:rPr>
                <a:t>Wohnort</a:t>
              </a:r>
            </a:p>
          </p:txBody>
        </p:sp>
        <p:cxnSp>
          <p:nvCxnSpPr>
            <p:cNvPr id="184" name="Gerader Verbinder 183"/>
            <p:cNvCxnSpPr/>
            <p:nvPr/>
          </p:nvCxnSpPr>
          <p:spPr>
            <a:xfrm>
              <a:off x="3008471" y="2489544"/>
              <a:ext cx="2058377" cy="0"/>
            </a:xfrm>
            <a:prstGeom prst="line">
              <a:avLst/>
            </a:prstGeom>
            <a:ln w="25400">
              <a:solidFill>
                <a:srgbClr val="97C01E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Gerader Verbinder 184"/>
            <p:cNvCxnSpPr/>
            <p:nvPr/>
          </p:nvCxnSpPr>
          <p:spPr>
            <a:xfrm>
              <a:off x="3008471" y="2892558"/>
              <a:ext cx="2058377" cy="0"/>
            </a:xfrm>
            <a:prstGeom prst="line">
              <a:avLst/>
            </a:prstGeom>
            <a:ln w="25400">
              <a:solidFill>
                <a:srgbClr val="97C01E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r Verbinder 185"/>
            <p:cNvCxnSpPr/>
            <p:nvPr/>
          </p:nvCxnSpPr>
          <p:spPr>
            <a:xfrm>
              <a:off x="3008471" y="3295571"/>
              <a:ext cx="2058377" cy="0"/>
            </a:xfrm>
            <a:prstGeom prst="line">
              <a:avLst/>
            </a:prstGeom>
            <a:ln w="25400">
              <a:solidFill>
                <a:srgbClr val="97C01E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r Verbinder 186"/>
            <p:cNvCxnSpPr/>
            <p:nvPr/>
          </p:nvCxnSpPr>
          <p:spPr>
            <a:xfrm>
              <a:off x="3008471" y="2086530"/>
              <a:ext cx="2058377" cy="0"/>
            </a:xfrm>
            <a:prstGeom prst="line">
              <a:avLst/>
            </a:prstGeom>
            <a:ln w="25400">
              <a:solidFill>
                <a:srgbClr val="97C01E">
                  <a:alpha val="50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Abgerundetes Rechteck 188"/>
          <p:cNvSpPr/>
          <p:nvPr/>
        </p:nvSpPr>
        <p:spPr>
          <a:xfrm>
            <a:off x="5313654" y="1729220"/>
            <a:ext cx="2552608" cy="963341"/>
          </a:xfrm>
          <a:prstGeom prst="roundRect">
            <a:avLst/>
          </a:prstGeom>
          <a:noFill/>
          <a:ln w="254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>
                <a:solidFill>
                  <a:schemeClr val="tx1"/>
                </a:solidFill>
              </a:rPr>
              <a:t>Vorwissen</a:t>
            </a:r>
          </a:p>
        </p:txBody>
      </p:sp>
      <p:sp>
        <p:nvSpPr>
          <p:cNvPr id="190" name="Abgerundetes Rechteck 189"/>
          <p:cNvSpPr/>
          <p:nvPr/>
        </p:nvSpPr>
        <p:spPr>
          <a:xfrm>
            <a:off x="5313653" y="2819242"/>
            <a:ext cx="2552608" cy="963341"/>
          </a:xfrm>
          <a:prstGeom prst="roundRect">
            <a:avLst/>
          </a:prstGeom>
          <a:noFill/>
          <a:ln w="25400"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100" dirty="0">
                <a:solidFill>
                  <a:schemeClr val="tx1"/>
                </a:solidFill>
              </a:rPr>
              <a:t>Erwartungen an das Thema</a:t>
            </a:r>
          </a:p>
        </p:txBody>
      </p:sp>
      <p:sp>
        <p:nvSpPr>
          <p:cNvPr id="191" name="Textfeld 190"/>
          <p:cNvSpPr txBox="1"/>
          <p:nvPr/>
        </p:nvSpPr>
        <p:spPr>
          <a:xfrm rot="16200000">
            <a:off x="8530862" y="4793304"/>
            <a:ext cx="1554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97C01E"/>
                </a:solidFill>
              </a:rPr>
              <a:t>Begeisterungsgründe</a:t>
            </a:r>
          </a:p>
        </p:txBody>
      </p:sp>
      <p:grpSp>
        <p:nvGrpSpPr>
          <p:cNvPr id="210" name="Gruppieren 209"/>
          <p:cNvGrpSpPr/>
          <p:nvPr/>
        </p:nvGrpSpPr>
        <p:grpSpPr>
          <a:xfrm>
            <a:off x="9530515" y="4220654"/>
            <a:ext cx="2373318" cy="1369606"/>
            <a:chOff x="6865601" y="4223702"/>
            <a:chExt cx="2373056" cy="1369606"/>
          </a:xfrm>
        </p:grpSpPr>
        <p:sp>
          <p:nvSpPr>
            <p:cNvPr id="211" name="Textfeld 210"/>
            <p:cNvSpPr txBox="1"/>
            <p:nvPr/>
          </p:nvSpPr>
          <p:spPr>
            <a:xfrm>
              <a:off x="6865601" y="4223702"/>
              <a:ext cx="2373056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1.</a:t>
              </a:r>
            </a:p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2.</a:t>
              </a:r>
            </a:p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3.</a:t>
              </a:r>
            </a:p>
            <a:p>
              <a:pPr>
                <a:spcAft>
                  <a:spcPts val="1400"/>
                </a:spcAft>
              </a:pPr>
              <a:r>
                <a:rPr lang="de-DE" sz="1200" b="1" dirty="0">
                  <a:solidFill>
                    <a:schemeClr val="bg1">
                      <a:lumMod val="50000"/>
                    </a:schemeClr>
                  </a:solidFill>
                </a:rPr>
                <a:t>4.</a:t>
              </a:r>
              <a:endParaRPr lang="de-DE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12" name="Gerader Verbinder 211"/>
            <p:cNvCxnSpPr/>
            <p:nvPr/>
          </p:nvCxnSpPr>
          <p:spPr>
            <a:xfrm>
              <a:off x="6946101" y="4536801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Gerader Verbinder 212"/>
            <p:cNvCxnSpPr/>
            <p:nvPr/>
          </p:nvCxnSpPr>
          <p:spPr>
            <a:xfrm>
              <a:off x="6946101" y="4888423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Gerader Verbinder 213"/>
            <p:cNvCxnSpPr/>
            <p:nvPr/>
          </p:nvCxnSpPr>
          <p:spPr>
            <a:xfrm>
              <a:off x="6946101" y="5240045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Gerader Verbinder 214"/>
            <p:cNvCxnSpPr/>
            <p:nvPr/>
          </p:nvCxnSpPr>
          <p:spPr>
            <a:xfrm>
              <a:off x="6946101" y="5591667"/>
              <a:ext cx="18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Abgerundetes Rechteck 182"/>
          <p:cNvSpPr/>
          <p:nvPr/>
        </p:nvSpPr>
        <p:spPr>
          <a:xfrm>
            <a:off x="1359759" y="3263393"/>
            <a:ext cx="896082" cy="318301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Bild</a:t>
            </a:r>
          </a:p>
        </p:txBody>
      </p:sp>
      <p:sp>
        <p:nvSpPr>
          <p:cNvPr id="197" name="Abgerundetes Rechteck 196"/>
          <p:cNvSpPr/>
          <p:nvPr/>
        </p:nvSpPr>
        <p:spPr>
          <a:xfrm>
            <a:off x="671918" y="3818038"/>
            <a:ext cx="2257024" cy="1771202"/>
          </a:xfrm>
          <a:prstGeom prst="round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de-DE" sz="1100" dirty="0">
                <a:solidFill>
                  <a:schemeClr val="bg1">
                    <a:lumMod val="50000"/>
                  </a:schemeClr>
                </a:solidFill>
              </a:rPr>
              <a:t>typischer Spruch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98" name="Textfeld 197"/>
          <p:cNvSpPr txBox="1"/>
          <p:nvPr/>
        </p:nvSpPr>
        <p:spPr>
          <a:xfrm>
            <a:off x="8832515" y="1484784"/>
            <a:ext cx="300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</a:t>
            </a:r>
            <a:r>
              <a:rPr lang="de-DE" dirty="0"/>
              <a:t>+                                  -</a:t>
            </a:r>
          </a:p>
        </p:txBody>
      </p:sp>
    </p:spTree>
    <p:extLst>
      <p:ext uri="{BB962C8B-B14F-4D97-AF65-F5344CB8AC3E}">
        <p14:creationId xmlns:p14="http://schemas.microsoft.com/office/powerpoint/2010/main" val="25987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5" t="47195" r="34940" b="25644"/>
          <a:stretch/>
        </p:blipFill>
        <p:spPr>
          <a:xfrm>
            <a:off x="212244" y="283798"/>
            <a:ext cx="926779" cy="772316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Von der Theorie in die Praxis  </a:t>
            </a: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ZIELGRUPPENADAPTION</a:t>
            </a:r>
            <a:endParaRPr lang="de-DE" dirty="0"/>
          </a:p>
        </p:txBody>
      </p:sp>
      <p:sp>
        <p:nvSpPr>
          <p:cNvPr id="13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Inhaltsplatzhalter 1"/>
          <p:cNvSpPr>
            <a:spLocks noGrp="1"/>
          </p:cNvSpPr>
          <p:nvPr>
            <p:ph idx="1"/>
          </p:nvPr>
        </p:nvSpPr>
        <p:spPr>
          <a:xfrm>
            <a:off x="2279576" y="1412776"/>
            <a:ext cx="9289032" cy="12241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r>
              <a:rPr lang="de-DE" b="1" dirty="0" smtClean="0">
                <a:solidFill>
                  <a:schemeClr val="tx1"/>
                </a:solidFill>
              </a:rPr>
              <a:t>Diskussion:</a:t>
            </a:r>
            <a:endParaRPr lang="de-DE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SzPct val="150000"/>
              <a:buBlip>
                <a:blip r:embed="rId4"/>
              </a:buBlip>
              <a:defRPr/>
            </a:pPr>
            <a:r>
              <a:rPr lang="de-DE" dirty="0">
                <a:solidFill>
                  <a:schemeClr val="tx1"/>
                </a:solidFill>
              </a:rPr>
              <a:t>Welche Anforderungen an Darstellung und Inhalt leiten Sie aus Ihrer Persona ab?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SzPct val="150000"/>
              <a:buBlip>
                <a:blip r:embed="rId4"/>
              </a:buBlip>
              <a:defRPr/>
            </a:pPr>
            <a:r>
              <a:rPr lang="de-DE" dirty="0">
                <a:solidFill>
                  <a:schemeClr val="tx1"/>
                </a:solidFill>
              </a:rPr>
              <a:t>Welche Fragen und Kritikpunkte könnten von Seiten der Persona genannt werden?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SzPct val="150000"/>
              <a:buBlip>
                <a:blip r:embed="rId4"/>
              </a:buBlip>
              <a:defRPr/>
            </a:pPr>
            <a:r>
              <a:rPr lang="de-DE" dirty="0">
                <a:solidFill>
                  <a:schemeClr val="tx1"/>
                </a:solidFill>
              </a:rPr>
              <a:t>Wie lässt sich die Persona für Ihr Thema motivieren?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8" t="36350" r="38188" b="31100"/>
          <a:stretch/>
        </p:blipFill>
        <p:spPr>
          <a:xfrm>
            <a:off x="454543" y="2538349"/>
            <a:ext cx="1534395" cy="2642569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2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01307B6-94E4-4915-8E36-590C55F9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Video-Wiederholung: Grundlagen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C2A9212-E025-4AE5-8231-6D7A2D856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Tipps zum argumentativen Aufbau: Fünfsatz-Schemata</a:t>
            </a:r>
            <a:endParaRPr lang="de-DE" dirty="0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1528080" y="1052736"/>
            <a:ext cx="9135840" cy="5059798"/>
            <a:chOff x="257" y="754"/>
            <a:chExt cx="5377" cy="2978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7" y="754"/>
              <a:ext cx="5377" cy="2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79" y="799"/>
              <a:ext cx="5333" cy="0"/>
            </a:xfrm>
            <a:prstGeom prst="line">
              <a:avLst/>
            </a:prstGeom>
            <a:noFill/>
            <a:ln w="1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279" y="981"/>
              <a:ext cx="5333" cy="0"/>
            </a:xfrm>
            <a:prstGeom prst="line">
              <a:avLst/>
            </a:prstGeom>
            <a:noFill/>
            <a:ln w="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279" y="2296"/>
              <a:ext cx="5333" cy="0"/>
            </a:xfrm>
            <a:prstGeom prst="line">
              <a:avLst/>
            </a:prstGeom>
            <a:noFill/>
            <a:ln w="1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71" y="2477"/>
              <a:ext cx="5333" cy="0"/>
            </a:xfrm>
            <a:prstGeom prst="line">
              <a:avLst/>
            </a:prstGeom>
            <a:noFill/>
            <a:ln w="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71" y="3700"/>
              <a:ext cx="5333" cy="0"/>
            </a:xfrm>
            <a:prstGeom prst="line">
              <a:avLst/>
            </a:prstGeom>
            <a:noFill/>
            <a:ln w="1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265" y="799"/>
              <a:ext cx="14" cy="2912"/>
            </a:xfrm>
            <a:prstGeom prst="line">
              <a:avLst/>
            </a:prstGeom>
            <a:noFill/>
            <a:ln w="1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2051" y="799"/>
              <a:ext cx="0" cy="2901"/>
            </a:xfrm>
            <a:prstGeom prst="line">
              <a:avLst/>
            </a:prstGeom>
            <a:noFill/>
            <a:ln w="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3824" y="799"/>
              <a:ext cx="0" cy="2909"/>
            </a:xfrm>
            <a:prstGeom prst="line">
              <a:avLst/>
            </a:prstGeom>
            <a:noFill/>
            <a:ln w="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5612" y="799"/>
              <a:ext cx="0" cy="2916"/>
            </a:xfrm>
            <a:prstGeom prst="line">
              <a:avLst/>
            </a:prstGeom>
            <a:noFill/>
            <a:ln w="17" cap="flat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932" y="799"/>
              <a:ext cx="34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/>
                <a:t>Kette</a:t>
              </a: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2302" y="807"/>
              <a:ext cx="13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/>
                <a:t>Dialektischer Aufbau</a:t>
              </a:r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4132" y="807"/>
              <a:ext cx="134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/>
                <a:t>Dialektischer Aufbau</a:t>
              </a: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578" y="2303"/>
              <a:ext cx="120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/>
                <a:t>Positionsvergleich</a:t>
              </a:r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2493" y="2303"/>
              <a:ext cx="83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>
                  <a:latin typeface="Arial" pitchFamily="34" charset="0"/>
                </a:rPr>
                <a:t>Kompromiss</a:t>
              </a: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4184" y="2303"/>
              <a:ext cx="106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>
                  <a:latin typeface="Arial" pitchFamily="34" charset="0"/>
                </a:rPr>
                <a:t>Ausklammerung</a:t>
              </a:r>
            </a:p>
          </p:txBody>
        </p:sp>
        <p:pic>
          <p:nvPicPr>
            <p:cNvPr id="31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" y="1026"/>
              <a:ext cx="1318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1115"/>
              <a:ext cx="1653" cy="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2" y="1091"/>
              <a:ext cx="1705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2534"/>
              <a:ext cx="1699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2506"/>
              <a:ext cx="168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521"/>
              <a:ext cx="1669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Foliennummernplatzhalter 2"/>
          <p:cNvSpPr txBox="1">
            <a:spLocks/>
          </p:cNvSpPr>
          <p:nvPr/>
        </p:nvSpPr>
        <p:spPr>
          <a:xfrm>
            <a:off x="145696" y="6502743"/>
            <a:ext cx="973899" cy="216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13B18B-D139-4864-AE91-16ECF2125E47}" type="slidenum">
              <a:rPr lang="de-DE" sz="1000" smtClean="0"/>
              <a:pPr/>
              <a:t>12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317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0" t="33704" r="34681" b="39312"/>
          <a:stretch/>
        </p:blipFill>
        <p:spPr>
          <a:xfrm>
            <a:off x="249219" y="390531"/>
            <a:ext cx="837761" cy="57320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1424" y="2094937"/>
            <a:ext cx="8173900" cy="342229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r>
              <a:rPr lang="de-DE" b="1" dirty="0">
                <a:solidFill>
                  <a:schemeClr val="tx1"/>
                </a:solidFill>
              </a:rPr>
              <a:t>Aufgabe: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SzPct val="200000"/>
              <a:buBlip>
                <a:blip r:embed="rId4"/>
              </a:buBlip>
              <a:defRPr/>
            </a:pPr>
            <a:r>
              <a:rPr lang="de-DE" dirty="0">
                <a:solidFill>
                  <a:schemeClr val="tx1"/>
                </a:solidFill>
              </a:rPr>
              <a:t>Argumentieren Sie mit einem beliebigen </a:t>
            </a:r>
            <a:r>
              <a:rPr lang="de-DE" dirty="0" smtClean="0">
                <a:solidFill>
                  <a:schemeClr val="tx1"/>
                </a:solidFill>
              </a:rPr>
              <a:t>Fünf-Satz-Schema,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SzPct val="200000"/>
              <a:buNone/>
              <a:defRPr/>
            </a:pPr>
            <a:r>
              <a:rPr lang="de-DE" dirty="0" smtClean="0">
                <a:solidFill>
                  <a:schemeClr val="tx1"/>
                </a:solidFill>
              </a:rPr>
              <a:t>         warum zum Thema „Künstliche Intelligenz“ Forschung betrieben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SzPct val="200000"/>
              <a:buNone/>
              <a:defRPr/>
            </a:pPr>
            <a:r>
              <a:rPr lang="de-DE" dirty="0" smtClean="0">
                <a:solidFill>
                  <a:schemeClr val="tx1"/>
                </a:solidFill>
              </a:rPr>
              <a:t>         </a:t>
            </a:r>
            <a:r>
              <a:rPr lang="de-DE" dirty="0">
                <a:solidFill>
                  <a:schemeClr val="tx1"/>
                </a:solidFill>
              </a:rPr>
              <a:t>werden sollte.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SzPct val="200000"/>
              <a:buBlip>
                <a:blip r:embed="rId4"/>
              </a:buBlip>
              <a:defRPr/>
            </a:pPr>
            <a:r>
              <a:rPr lang="de-DE" dirty="0" smtClean="0">
                <a:solidFill>
                  <a:schemeClr val="tx1"/>
                </a:solidFill>
              </a:rPr>
              <a:t>Schreiben Sie in folgendem Textformat an die genannte Zielgruppe: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Blip>
                <a:blip r:embed="rId5"/>
              </a:buBlip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E-Mail an Wirtschaft,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Blip>
                <a:blip r:embed="rId5"/>
              </a:buBlip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Vortragsskript an breite Öffentlichkeit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Blip>
                <a:blip r:embed="rId5"/>
              </a:buBlip>
              <a:defRPr/>
            </a:pPr>
            <a:r>
              <a:rPr lang="de-DE" sz="1800" dirty="0" smtClean="0">
                <a:solidFill>
                  <a:schemeClr val="tx1"/>
                </a:solidFill>
              </a:rPr>
              <a:t>Zeitschriftenartikel an Fachpublikum.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Recht haben und Recht behalten  </a:t>
            </a: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GRUNDLAGEN</a:t>
            </a:r>
            <a:endParaRPr lang="de-DE" dirty="0"/>
          </a:p>
        </p:txBody>
      </p:sp>
      <p:sp>
        <p:nvSpPr>
          <p:cNvPr id="13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112526">
            <a:off x="8196478" y="391776"/>
            <a:ext cx="1790741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646567"/>
                </a:solidFill>
              </a:rPr>
              <a:t>► Aufgabe ◄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15570" y="1691255"/>
            <a:ext cx="11352584" cy="4248473"/>
          </a:xfrm>
          <a:prstGeom prst="roundRect">
            <a:avLst/>
          </a:prstGeom>
          <a:noFill/>
          <a:ln w="139700">
            <a:solidFill>
              <a:srgbClr val="637F13">
                <a:alpha val="43922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21651" r="29526" b="22700"/>
          <a:stretch/>
        </p:blipFill>
        <p:spPr>
          <a:xfrm>
            <a:off x="9085324" y="2167453"/>
            <a:ext cx="2520280" cy="342499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86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1424" y="2312967"/>
            <a:ext cx="10369152" cy="29882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b="1" dirty="0">
                <a:solidFill>
                  <a:schemeClr val="tx1"/>
                </a:solidFill>
              </a:rPr>
              <a:t>Aufgabe: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de-DE" sz="2000" dirty="0">
                <a:solidFill>
                  <a:schemeClr val="tx1"/>
                </a:solidFill>
              </a:rPr>
              <a:t>Erstellen Sie einen 3-minütigen Kurzvortrag </a:t>
            </a:r>
            <a:r>
              <a:rPr lang="de-DE" sz="2000" dirty="0" smtClean="0">
                <a:solidFill>
                  <a:schemeClr val="tx1"/>
                </a:solidFill>
              </a:rPr>
              <a:t>(inklusive Folien) zu </a:t>
            </a:r>
            <a:r>
              <a:rPr lang="de-DE" sz="2000" dirty="0">
                <a:solidFill>
                  <a:schemeClr val="tx1"/>
                </a:solidFill>
              </a:rPr>
              <a:t>Ihrem </a:t>
            </a:r>
            <a:r>
              <a:rPr lang="de-DE" sz="2000" dirty="0" smtClean="0">
                <a:solidFill>
                  <a:schemeClr val="tx1"/>
                </a:solidFill>
              </a:rPr>
              <a:t>Argumentationsschema.</a:t>
            </a:r>
            <a:endParaRPr lang="de-DE" sz="2000" dirty="0">
              <a:solidFill>
                <a:schemeClr val="tx1"/>
              </a:solidFill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de-DE" sz="2000" dirty="0">
                <a:solidFill>
                  <a:schemeClr val="tx1"/>
                </a:solidFill>
              </a:rPr>
              <a:t>Richten Sie Ihre Präsentation auf die Persona aus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  <a:endParaRPr lang="de-DE" sz="2000" dirty="0">
              <a:solidFill>
                <a:schemeClr val="tx1"/>
              </a:solidFill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de-DE" sz="2000" dirty="0">
                <a:solidFill>
                  <a:schemeClr val="tx1"/>
                </a:solidFill>
              </a:rPr>
              <a:t>Nutzen Sie die erhaltenen Tipps (Argumentationsaufbau, </a:t>
            </a:r>
          </a:p>
          <a:p>
            <a:pPr marL="0" indent="-720000">
              <a:lnSpc>
                <a:spcPct val="150000"/>
              </a:lnSpc>
              <a:spcBef>
                <a:spcPts val="0"/>
              </a:spcBef>
              <a:buNone/>
            </a:pPr>
            <a:r>
              <a:rPr lang="de-DE" sz="2000" dirty="0">
                <a:solidFill>
                  <a:schemeClr val="tx1"/>
                </a:solidFill>
              </a:rPr>
              <a:t>     Tipps für Anfang, Mitte, Schluss, …)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de-DE" sz="2000" dirty="0">
                <a:solidFill>
                  <a:schemeClr val="tx1"/>
                </a:solidFill>
              </a:rPr>
              <a:t>Zur Vorbereitung haben Sie </a:t>
            </a:r>
            <a:r>
              <a:rPr lang="de-DE" sz="2000" dirty="0" smtClean="0">
                <a:solidFill>
                  <a:schemeClr val="tx1"/>
                </a:solidFill>
              </a:rPr>
              <a:t>30 </a:t>
            </a:r>
            <a:r>
              <a:rPr lang="de-DE" sz="2000" dirty="0">
                <a:solidFill>
                  <a:schemeClr val="tx1"/>
                </a:solidFill>
              </a:rPr>
              <a:t>Minuten Zeit.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31100" r="36613" b="41600"/>
          <a:stretch/>
        </p:blipFill>
        <p:spPr>
          <a:xfrm>
            <a:off x="8328248" y="3326410"/>
            <a:ext cx="2690210" cy="225630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9" t="32645" r="34089" b="29714"/>
          <a:stretch/>
        </p:blipFill>
        <p:spPr>
          <a:xfrm>
            <a:off x="318216" y="308634"/>
            <a:ext cx="651090" cy="744102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Auf die Bühne!</a:t>
            </a:r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PRÄSENTIEREN</a:t>
            </a:r>
            <a:endParaRPr lang="de-DE" dirty="0"/>
          </a:p>
        </p:txBody>
      </p:sp>
      <p:sp>
        <p:nvSpPr>
          <p:cNvPr id="14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16006" y="1691255"/>
            <a:ext cx="11352584" cy="4248473"/>
          </a:xfrm>
          <a:prstGeom prst="roundRect">
            <a:avLst/>
          </a:prstGeom>
          <a:noFill/>
          <a:ln w="139700">
            <a:solidFill>
              <a:srgbClr val="637F13">
                <a:alpha val="43922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 rot="1112526">
            <a:off x="8196478" y="391776"/>
            <a:ext cx="1790741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646567"/>
                </a:solidFill>
              </a:rPr>
              <a:t>► Aufgabe ◄</a:t>
            </a:r>
          </a:p>
        </p:txBody>
      </p:sp>
    </p:spTree>
    <p:extLst>
      <p:ext uri="{BB962C8B-B14F-4D97-AF65-F5344CB8AC3E}">
        <p14:creationId xmlns:p14="http://schemas.microsoft.com/office/powerpoint/2010/main" val="20307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22702" r="6310" b="31946"/>
          <a:stretch/>
        </p:blipFill>
        <p:spPr>
          <a:xfrm>
            <a:off x="179769" y="435023"/>
            <a:ext cx="956036" cy="450547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Noch Fragen, Anregungen, Ergänzungen?</a:t>
            </a: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ABSCHLUSS</a:t>
            </a:r>
            <a:endParaRPr lang="de-DE" dirty="0"/>
          </a:p>
        </p:txBody>
      </p:sp>
      <p:sp>
        <p:nvSpPr>
          <p:cNvPr id="10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t="33200" r="20075" b="41600"/>
          <a:stretch/>
        </p:blipFill>
        <p:spPr>
          <a:xfrm>
            <a:off x="2135560" y="1988840"/>
            <a:ext cx="7938883" cy="3528392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416006" y="1691255"/>
            <a:ext cx="11352584" cy="4248473"/>
          </a:xfrm>
          <a:prstGeom prst="roundRect">
            <a:avLst/>
          </a:prstGeom>
          <a:noFill/>
          <a:ln w="139700">
            <a:solidFill>
              <a:srgbClr val="637F13">
                <a:alpha val="43922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9"/>
          <p:cNvSpPr/>
          <p:nvPr/>
        </p:nvSpPr>
        <p:spPr>
          <a:xfrm>
            <a:off x="2927648" y="4149080"/>
            <a:ext cx="2436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kern="1200" dirty="0" smtClean="0">
                <a:solidFill>
                  <a:srgbClr val="98C01D"/>
                </a:solidFill>
                <a:latin typeface="+mn-lt"/>
                <a:ea typeface="+mn-ea"/>
                <a:cs typeface="+mn-cs"/>
              </a:rPr>
              <a:t>Feedback? </a:t>
            </a:r>
            <a:endParaRPr lang="de-DE" sz="3200" b="1" kern="1200" dirty="0">
              <a:solidFill>
                <a:srgbClr val="98C01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1" t="32150" r="22438" b="17451"/>
          <a:stretch/>
        </p:blipFill>
        <p:spPr>
          <a:xfrm>
            <a:off x="5735960" y="908720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 txBox="1">
            <a:spLocks/>
          </p:cNvSpPr>
          <p:nvPr/>
        </p:nvSpPr>
        <p:spPr>
          <a:xfrm>
            <a:off x="2219889" y="5013176"/>
            <a:ext cx="7764832" cy="3604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7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0" dirty="0">
                <a:solidFill>
                  <a:srgbClr val="637F13"/>
                </a:solidFill>
              </a:rPr>
              <a:t>Mehr über das Projekt ELLI 2 finden Sie unter http://www.elli-online.net/</a:t>
            </a:r>
          </a:p>
        </p:txBody>
      </p:sp>
      <p:sp>
        <p:nvSpPr>
          <p:cNvPr id="8" name="Rectangle 19"/>
          <p:cNvSpPr/>
          <p:nvPr/>
        </p:nvSpPr>
        <p:spPr>
          <a:xfrm>
            <a:off x="2904346" y="1556792"/>
            <a:ext cx="6395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kern="1200" dirty="0">
                <a:solidFill>
                  <a:srgbClr val="98C01D"/>
                </a:solidFill>
                <a:latin typeface="+mn-lt"/>
                <a:ea typeface="+mn-ea"/>
                <a:cs typeface="+mn-cs"/>
              </a:rPr>
              <a:t>Wir wünschen Ihnen viel Erfolg!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5202205" y="2276872"/>
            <a:ext cx="1800200" cy="2159875"/>
            <a:chOff x="4367808" y="2132856"/>
            <a:chExt cx="1800200" cy="2159875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38" t="42001" r="43300" b="33854"/>
            <a:stretch/>
          </p:blipFill>
          <p:spPr>
            <a:xfrm>
              <a:off x="4511824" y="2636912"/>
              <a:ext cx="1368152" cy="1655819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4367808" y="2132856"/>
              <a:ext cx="648072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4943872" y="2204864"/>
              <a:ext cx="648072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5519936" y="2285256"/>
              <a:ext cx="648072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573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Zoom-Funktionalitäten</a:t>
            </a:r>
            <a:endParaRPr lang="de-DE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527976" y="3036849"/>
            <a:ext cx="11129501" cy="34848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de-DE" sz="2200" dirty="0" smtClean="0"/>
              <a:t>zu Beginn bitte </a:t>
            </a:r>
            <a:r>
              <a:rPr lang="de-DE" sz="2200" b="1" dirty="0" smtClean="0"/>
              <a:t>alle Videos einschalten (freiwillig!)</a:t>
            </a:r>
            <a:endParaRPr lang="de-DE" sz="2200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de-DE" sz="2200" dirty="0" smtClean="0"/>
              <a:t>Um sich zu Wort zu melden, bitte </a:t>
            </a:r>
            <a:r>
              <a:rPr lang="de-DE" sz="2200" b="1" dirty="0" smtClean="0"/>
              <a:t>Mikrofon </a:t>
            </a:r>
            <a:r>
              <a:rPr lang="de-DE" sz="2200" dirty="0" smtClean="0"/>
              <a:t>eigenständig anschalten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de-DE" sz="2200" dirty="0" smtClean="0"/>
              <a:t>bei Fragen ans Plenum z.B. zu Verständlichkeit (bzgl. Ton-/Videoqualität) bitte </a:t>
            </a:r>
            <a:r>
              <a:rPr lang="de-DE" sz="2200" b="1" dirty="0" smtClean="0"/>
              <a:t>Reaktion „Daumen hoch“ </a:t>
            </a:r>
            <a:r>
              <a:rPr lang="de-DE" sz="2200" dirty="0" smtClean="0"/>
              <a:t>oder den </a:t>
            </a:r>
            <a:r>
              <a:rPr lang="de-DE" sz="2200" b="1" dirty="0" smtClean="0"/>
              <a:t>Chat</a:t>
            </a:r>
            <a:r>
              <a:rPr lang="de-DE" sz="2200" dirty="0" smtClean="0"/>
              <a:t> nutzen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de-DE" sz="2200" dirty="0" smtClean="0"/>
              <a:t>Nutzung von </a:t>
            </a:r>
            <a:r>
              <a:rPr lang="de-DE" sz="2200" b="1" dirty="0" err="1" smtClean="0"/>
              <a:t>Breakout</a:t>
            </a:r>
            <a:r>
              <a:rPr lang="de-DE" sz="2200" b="1" dirty="0" smtClean="0"/>
              <a:t> Sessions </a:t>
            </a:r>
            <a:r>
              <a:rPr lang="de-DE" sz="2200" dirty="0" smtClean="0"/>
              <a:t>zur Kleingruppenarbeit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200" dirty="0" smtClean="0"/>
              <a:t>Freigeben des eigenen Bildschirms</a:t>
            </a:r>
            <a:endParaRPr lang="de-DE" sz="2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659A91F-E1CD-2D4B-883A-41DC28305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55"/>
          <a:stretch/>
        </p:blipFill>
        <p:spPr>
          <a:xfrm>
            <a:off x="0" y="1904891"/>
            <a:ext cx="12192000" cy="948045"/>
          </a:xfrm>
          <a:prstGeom prst="rect">
            <a:avLst/>
          </a:prstGeom>
        </p:spPr>
      </p:pic>
      <p:sp>
        <p:nvSpPr>
          <p:cNvPr id="9" name="Pfeil nach rechts 8">
            <a:extLst>
              <a:ext uri="{FF2B5EF4-FFF2-40B4-BE49-F238E27FC236}">
                <a16:creationId xmlns:a16="http://schemas.microsoft.com/office/drawing/2014/main" id="{E9BAF77A-DB3C-BE43-A2FE-588BF4D37A8B}"/>
              </a:ext>
            </a:extLst>
          </p:cNvPr>
          <p:cNvSpPr/>
          <p:nvPr/>
        </p:nvSpPr>
        <p:spPr>
          <a:xfrm rot="7690824">
            <a:off x="1536552" y="1349389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95F31CF9-D747-904D-A226-3C5B55C6E725}"/>
              </a:ext>
            </a:extLst>
          </p:cNvPr>
          <p:cNvSpPr/>
          <p:nvPr/>
        </p:nvSpPr>
        <p:spPr>
          <a:xfrm rot="7690824">
            <a:off x="5851220" y="1349390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D646F72B-B738-2248-9B5A-B14B674BB83D}"/>
              </a:ext>
            </a:extLst>
          </p:cNvPr>
          <p:cNvSpPr/>
          <p:nvPr/>
        </p:nvSpPr>
        <p:spPr>
          <a:xfrm rot="7690824">
            <a:off x="301643" y="1349389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BEE78A9F-0D5E-5C44-88AF-0956203DCA1E}"/>
              </a:ext>
            </a:extLst>
          </p:cNvPr>
          <p:cNvSpPr/>
          <p:nvPr/>
        </p:nvSpPr>
        <p:spPr>
          <a:xfrm rot="7690824">
            <a:off x="9744564" y="1349633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95F31CF9-D747-904D-A226-3C5B55C6E725}"/>
              </a:ext>
            </a:extLst>
          </p:cNvPr>
          <p:cNvSpPr/>
          <p:nvPr/>
        </p:nvSpPr>
        <p:spPr>
          <a:xfrm rot="7690824">
            <a:off x="8649059" y="1425491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762885" y="1402467"/>
            <a:ext cx="5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/>
              <a:t>1</a:t>
            </a:r>
            <a:endParaRPr lang="de-DE" sz="48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27976" y="1402467"/>
            <a:ext cx="5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/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076948" y="1402467"/>
            <a:ext cx="5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/>
              <a:t>3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970294" y="1402467"/>
            <a:ext cx="5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/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907261" y="1402712"/>
            <a:ext cx="5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/>
              <a:t>4</a:t>
            </a:r>
            <a:endParaRPr lang="de-DE" sz="4800" b="1" dirty="0"/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95F31CF9-D747-904D-A226-3C5B55C6E725}"/>
              </a:ext>
            </a:extLst>
          </p:cNvPr>
          <p:cNvSpPr/>
          <p:nvPr/>
        </p:nvSpPr>
        <p:spPr>
          <a:xfrm rot="7690824">
            <a:off x="6866847" y="1425246"/>
            <a:ext cx="959789" cy="887895"/>
          </a:xfrm>
          <a:prstGeom prst="rightArrow">
            <a:avLst/>
          </a:prstGeom>
          <a:solidFill>
            <a:srgbClr val="98C01D"/>
          </a:solidFill>
          <a:ln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7125049" y="1402467"/>
            <a:ext cx="50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/>
              <a:t>5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7340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Zoom-Funktionalitäten</a:t>
            </a:r>
            <a:endParaRPr lang="de-DE" dirty="0"/>
          </a:p>
        </p:txBody>
      </p:sp>
      <p:sp>
        <p:nvSpPr>
          <p:cNvPr id="17" name="Inhaltsplatzhalter 4"/>
          <p:cNvSpPr txBox="1">
            <a:spLocks/>
          </p:cNvSpPr>
          <p:nvPr/>
        </p:nvSpPr>
        <p:spPr>
          <a:xfrm>
            <a:off x="143339" y="1181100"/>
            <a:ext cx="11905321" cy="4994411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de-DE" sz="2100" dirty="0" smtClean="0"/>
              <a:t>bei Freigabe eines Bildschirms oder eines Whiteboards: Möglichkeit zur Annotation durch alle Teilnehmenden</a:t>
            </a:r>
          </a:p>
          <a:p>
            <a:pPr>
              <a:spcAft>
                <a:spcPts val="1800"/>
              </a:spcAft>
            </a:pPr>
            <a:r>
              <a:rPr lang="de-DE" sz="2100" dirty="0" smtClean="0"/>
              <a:t>Öffnung der zugehörigen Tools mittels „Optionen anzeigen“ am oberen Bildschirmrand &amp; „Kommentieren“</a:t>
            </a:r>
          </a:p>
          <a:p>
            <a:pPr>
              <a:spcAft>
                <a:spcPts val="1800"/>
              </a:spcAft>
            </a:pPr>
            <a:endParaRPr lang="de-DE" sz="2100" dirty="0" smtClean="0"/>
          </a:p>
          <a:p>
            <a:pPr>
              <a:spcAft>
                <a:spcPts val="1800"/>
              </a:spcAft>
            </a:pPr>
            <a:endParaRPr lang="de-DE" sz="1400" dirty="0" smtClean="0"/>
          </a:p>
          <a:p>
            <a:pPr>
              <a:spcAft>
                <a:spcPts val="1800"/>
              </a:spcAft>
            </a:pPr>
            <a:r>
              <a:rPr lang="de-DE" sz="2100" dirty="0" smtClean="0"/>
              <a:t>Auswahl an verschiedenen Annotationstools wie Texteingabe per Tastatur, Zeichnen (per Maus oder Stift) oder Farbauswahl</a:t>
            </a:r>
          </a:p>
          <a:p>
            <a:pPr>
              <a:spcAft>
                <a:spcPts val="1800"/>
              </a:spcAft>
            </a:pPr>
            <a:endParaRPr lang="de-DE" sz="1600" dirty="0" smtClean="0"/>
          </a:p>
          <a:p>
            <a:pPr>
              <a:spcAft>
                <a:spcPts val="1800"/>
              </a:spcAft>
            </a:pPr>
            <a:r>
              <a:rPr lang="de-DE" sz="2100" dirty="0" smtClean="0"/>
              <a:t>Möglichkeit der Speicherung der Annotationen bzw. des Whiteboards z.B. zur Dokumentation</a:t>
            </a:r>
            <a:endParaRPr lang="de-DE" sz="1900" dirty="0" smtClean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/>
          <a:srcRect l="8552" t="66230" r="12784" b="327"/>
          <a:stretch/>
        </p:blipFill>
        <p:spPr>
          <a:xfrm>
            <a:off x="3428998" y="5097203"/>
            <a:ext cx="5334000" cy="371475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1651" y="2697114"/>
            <a:ext cx="4434241" cy="14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9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FBBD5-C2F6-481E-94C6-0B8703E9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C6DDD2-F20F-4358-83DB-9982FFAD5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Vorstellungsrunde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B000DA6A-B206-44E0-8CE4-D724914E4606}"/>
              </a:ext>
            </a:extLst>
          </p:cNvPr>
          <p:cNvSpPr txBox="1">
            <a:spLocks/>
          </p:cNvSpPr>
          <p:nvPr/>
        </p:nvSpPr>
        <p:spPr>
          <a:xfrm>
            <a:off x="767408" y="1556792"/>
            <a:ext cx="504056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Stellen Sie sich mithilfe Ihrer </a:t>
            </a:r>
            <a:r>
              <a:rPr lang="de-DE" sz="2000" b="1" dirty="0" smtClean="0">
                <a:solidFill>
                  <a:schemeClr val="tx1"/>
                </a:solidFill>
              </a:rPr>
              <a:t>5 Sätze </a:t>
            </a:r>
            <a:r>
              <a:rPr lang="de-DE" sz="2000" dirty="0" smtClean="0">
                <a:solidFill>
                  <a:schemeClr val="tx1"/>
                </a:solidFill>
              </a:rPr>
              <a:t>vor! 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Wingdings" panose="05000000000000000000" pitchFamily="2" charset="2"/>
              <a:buChar char="à"/>
              <a:defRPr/>
            </a:pPr>
            <a:r>
              <a:rPr lang="de-DE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Template vorab erhalten</a:t>
            </a: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Wingdings" panose="05000000000000000000" pitchFamily="2" charset="2"/>
              <a:buChar char="à"/>
              <a:defRPr/>
            </a:pPr>
            <a:endParaRPr lang="de-DE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Wingdings" panose="05000000000000000000" pitchFamily="2" charset="2"/>
              <a:buChar char="à"/>
              <a:defRPr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1"/>
                </a:solidFill>
              </a:rPr>
              <a:t>Nennen Sie uns darin auch Ihre Erwartungen an das Seminar. 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81" y="978682"/>
            <a:ext cx="7294932" cy="515719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2924944"/>
            <a:ext cx="2592288" cy="14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5400" y="1628800"/>
            <a:ext cx="7608845" cy="2880319"/>
          </a:xfrm>
        </p:spPr>
        <p:txBody>
          <a:bodyPr>
            <a:noAutofit/>
          </a:bodyPr>
          <a:lstStyle/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r>
              <a:rPr lang="de-DE" sz="1800" b="1" dirty="0">
                <a:solidFill>
                  <a:schemeClr val="tx1"/>
                </a:solidFill>
              </a:rPr>
              <a:t>Weil es zum Arbeitsalltag gehört</a:t>
            </a:r>
            <a:endParaRPr lang="de-DE" sz="1800" dirty="0">
              <a:solidFill>
                <a:schemeClr val="tx1"/>
              </a:solidFill>
            </a:endParaRPr>
          </a:p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Schriftliche &amp; mündliche </a:t>
            </a:r>
            <a:r>
              <a:rPr lang="de-DE" sz="1800" dirty="0">
                <a:solidFill>
                  <a:schemeClr val="tx1"/>
                </a:solidFill>
              </a:rPr>
              <a:t>Kommunikation und Dokumentation, Dokumentation, Dokumentation…</a:t>
            </a:r>
          </a:p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r>
              <a:rPr lang="de-DE" sz="1800" b="1" dirty="0">
                <a:solidFill>
                  <a:schemeClr val="tx1"/>
                </a:solidFill>
              </a:rPr>
              <a:t>Weil es zur Karriere gehört</a:t>
            </a:r>
          </a:p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r>
              <a:rPr lang="de-DE" sz="1800" dirty="0">
                <a:solidFill>
                  <a:schemeClr val="tx1"/>
                </a:solidFill>
              </a:rPr>
              <a:t>Abschlussarbeiten, Publikationen, Dissertationen, Bewerbungen, </a:t>
            </a:r>
            <a:r>
              <a:rPr lang="de-DE" sz="1800" dirty="0" smtClean="0">
                <a:solidFill>
                  <a:schemeClr val="tx1"/>
                </a:solidFill>
              </a:rPr>
              <a:t>Vorträge, </a:t>
            </a:r>
            <a:r>
              <a:rPr lang="de-DE" sz="1800" dirty="0" err="1" smtClean="0">
                <a:solidFill>
                  <a:schemeClr val="tx1"/>
                </a:solidFill>
              </a:rPr>
              <a:t>Keynotes</a:t>
            </a:r>
            <a:r>
              <a:rPr lang="de-DE" sz="1800" dirty="0" smtClean="0">
                <a:solidFill>
                  <a:schemeClr val="tx1"/>
                </a:solidFill>
              </a:rPr>
              <a:t>…</a:t>
            </a:r>
            <a:endParaRPr lang="de-DE" sz="1800" dirty="0">
              <a:solidFill>
                <a:schemeClr val="tx1"/>
              </a:solidFill>
            </a:endParaRPr>
          </a:p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endParaRPr lang="de-DE" sz="1800" b="1" dirty="0">
              <a:solidFill>
                <a:schemeClr val="tx1"/>
              </a:solidFill>
            </a:endParaRPr>
          </a:p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r>
              <a:rPr lang="de-DE" sz="1800" b="1" dirty="0">
                <a:solidFill>
                  <a:schemeClr val="tx1"/>
                </a:solidFill>
              </a:rPr>
              <a:t>Weil es gutes Geld einbringt</a:t>
            </a:r>
          </a:p>
          <a:p>
            <a:pPr marL="444500" lvl="1" indent="0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None/>
            </a:pPr>
            <a:r>
              <a:rPr lang="de-DE" sz="1800" dirty="0">
                <a:solidFill>
                  <a:schemeClr val="tx1"/>
                </a:solidFill>
              </a:rPr>
              <a:t>Die Qualität von Anträgen und Dokumentationen entscheidet </a:t>
            </a:r>
            <a:r>
              <a:rPr lang="de-DE" sz="1800" dirty="0" smtClean="0">
                <a:solidFill>
                  <a:schemeClr val="tx1"/>
                </a:solidFill>
              </a:rPr>
              <a:t>über die </a:t>
            </a:r>
            <a:r>
              <a:rPr lang="de-DE" sz="1800" dirty="0">
                <a:solidFill>
                  <a:schemeClr val="tx1"/>
                </a:solidFill>
              </a:rPr>
              <a:t>Bewilligung von Mitteln und Weiterentwicklung von Projekten</a:t>
            </a:r>
            <a:r>
              <a:rPr lang="de-DE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  <a:defRPr/>
            </a:pPr>
            <a:endParaRPr lang="de-DE" dirty="0" smtClean="0">
              <a:solidFill>
                <a:schemeClr val="tx1"/>
              </a:solidFill>
            </a:endParaRPr>
          </a:p>
          <a:p>
            <a:pPr marL="730250" lvl="1">
              <a:lnSpc>
                <a:spcPct val="150000"/>
              </a:lnSpc>
              <a:spcBef>
                <a:spcPts val="0"/>
              </a:spcBef>
              <a:buClr>
                <a:srgbClr val="97C01E"/>
              </a:buClr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Warum </a:t>
            </a:r>
            <a:r>
              <a:rPr lang="de-DE" dirty="0" smtClean="0">
                <a:solidFill>
                  <a:schemeClr val="accent1"/>
                </a:solidFill>
              </a:rPr>
              <a:t>schreiben &amp; präsentieren </a:t>
            </a:r>
            <a:r>
              <a:rPr lang="de-DE" dirty="0">
                <a:solidFill>
                  <a:schemeClr val="accent1"/>
                </a:solidFill>
              </a:rPr>
              <a:t>Ingenieurinnen und Ingenieure?</a:t>
            </a:r>
          </a:p>
        </p:txBody>
      </p:sp>
      <p:sp>
        <p:nvSpPr>
          <p:cNvPr id="11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 smtClean="0">
                <a:solidFill>
                  <a:schemeClr val="tx1"/>
                </a:solidFill>
              </a:rPr>
              <a:t>EINLEITUNG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9500" r="37400" b="38450"/>
          <a:stretch/>
        </p:blipFill>
        <p:spPr>
          <a:xfrm>
            <a:off x="119336" y="356956"/>
            <a:ext cx="1119445" cy="671667"/>
          </a:xfrm>
          <a:prstGeom prst="rect">
            <a:avLst/>
          </a:prstGeom>
        </p:spPr>
      </p:pic>
      <p:sp>
        <p:nvSpPr>
          <p:cNvPr id="13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74150" r="38188" b="16400"/>
          <a:stretch/>
        </p:blipFill>
        <p:spPr>
          <a:xfrm>
            <a:off x="335359" y="4947416"/>
            <a:ext cx="886381" cy="56981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61081" r="38188" b="30519"/>
          <a:stretch/>
        </p:blipFill>
        <p:spPr>
          <a:xfrm>
            <a:off x="234579" y="3501008"/>
            <a:ext cx="964876" cy="55135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47375" r="38188" b="43175"/>
          <a:stretch/>
        </p:blipFill>
        <p:spPr>
          <a:xfrm>
            <a:off x="200592" y="2060848"/>
            <a:ext cx="926856" cy="5958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29000" r="38188" b="30050"/>
          <a:stretch/>
        </p:blipFill>
        <p:spPr>
          <a:xfrm>
            <a:off x="8616280" y="1772816"/>
            <a:ext cx="2841546" cy="410445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5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15680" y="1266230"/>
            <a:ext cx="878497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Aufgabe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E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rgänzen Sie…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…welche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Textformen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für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Ing.-Wiss. r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elevant sind?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…mit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welchen Textformen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Sie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 Beruf darüber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hinaus bereits gearbeitet haben?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18500" r="35038" b="29000"/>
          <a:stretch/>
        </p:blipFill>
        <p:spPr>
          <a:xfrm>
            <a:off x="119336" y="2080566"/>
            <a:ext cx="3096344" cy="3600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7" t="45800" r="48426" b="43700"/>
          <a:stretch/>
        </p:blipFill>
        <p:spPr>
          <a:xfrm>
            <a:off x="3247999" y="2708920"/>
            <a:ext cx="388843" cy="43204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9" t="35300" r="27951" b="52486"/>
          <a:stretch/>
        </p:blipFill>
        <p:spPr>
          <a:xfrm>
            <a:off x="3243681" y="1986310"/>
            <a:ext cx="421625" cy="408719"/>
          </a:xfrm>
          <a:prstGeom prst="rect">
            <a:avLst/>
          </a:prstGeom>
        </p:spPr>
      </p:pic>
      <p:sp>
        <p:nvSpPr>
          <p:cNvPr id="12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Textformen in den Ingenieurwissenschaften</a:t>
            </a:r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EINLEITUNG ZUM SCHREIBEN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9500" r="37400" b="38450"/>
          <a:stretch/>
        </p:blipFill>
        <p:spPr>
          <a:xfrm>
            <a:off x="119336" y="356956"/>
            <a:ext cx="1119445" cy="671667"/>
          </a:xfrm>
          <a:prstGeom prst="rect">
            <a:avLst/>
          </a:prstGeom>
        </p:spPr>
      </p:pic>
      <p:sp>
        <p:nvSpPr>
          <p:cNvPr id="15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1112526">
            <a:off x="8196478" y="391776"/>
            <a:ext cx="1790741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646567"/>
                </a:solidFill>
              </a:rPr>
              <a:t>► Aufgabe ◄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61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Sammlung Textformen in den Ingenieurwissenschaften</a:t>
            </a:r>
          </a:p>
        </p:txBody>
      </p:sp>
      <p:sp>
        <p:nvSpPr>
          <p:cNvPr id="41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EINLEITUNG ZUM SCHREIBEN</a:t>
            </a:r>
            <a:endParaRPr lang="de-DE" dirty="0"/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9500" r="37400" b="38450"/>
          <a:stretch/>
        </p:blipFill>
        <p:spPr>
          <a:xfrm>
            <a:off x="119336" y="356956"/>
            <a:ext cx="1119445" cy="671667"/>
          </a:xfrm>
          <a:prstGeom prst="rect">
            <a:avLst/>
          </a:prstGeom>
        </p:spPr>
      </p:pic>
      <p:sp>
        <p:nvSpPr>
          <p:cNvPr id="43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3" t="33201" r="33462" b="10101"/>
          <a:stretch/>
        </p:blipFill>
        <p:spPr>
          <a:xfrm flipH="1">
            <a:off x="623392" y="1988840"/>
            <a:ext cx="1732392" cy="3888432"/>
          </a:xfrm>
          <a:prstGeom prst="rect">
            <a:avLst/>
          </a:prstGeom>
        </p:spPr>
      </p:pic>
      <p:sp>
        <p:nvSpPr>
          <p:cNvPr id="4" name="Horizontales Scrollen 3"/>
          <p:cNvSpPr/>
          <p:nvPr/>
        </p:nvSpPr>
        <p:spPr>
          <a:xfrm rot="16200000" flipV="1">
            <a:off x="4307783" y="-1023514"/>
            <a:ext cx="4876771" cy="9356845"/>
          </a:xfrm>
          <a:prstGeom prst="horizontalScroll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1"/>
              </a:gs>
              <a:gs pos="83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 w="50800">
            <a:solidFill>
              <a:srgbClr val="98C01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820208" y="1231007"/>
            <a:ext cx="7848872" cy="4662815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cs typeface="Calibri" panose="020F0502020204030204" pitchFamily="34" charset="0"/>
              </a:rPr>
              <a:t>Sammelwerke, Monographien, Dissertation, Reports, </a:t>
            </a:r>
            <a:r>
              <a:rPr lang="de-DE" b="1" dirty="0">
                <a:cs typeface="Calibri" panose="020F0502020204030204" pitchFamily="34" charset="0"/>
              </a:rPr>
              <a:t>Zeitschriftenartikel</a:t>
            </a:r>
            <a:r>
              <a:rPr lang="de-DE" dirty="0">
                <a:cs typeface="Calibri" panose="020F0502020204030204" pitchFamily="34" charset="0"/>
              </a:rPr>
              <a:t>, Briefe, Zertifikate, </a:t>
            </a:r>
            <a:r>
              <a:rPr lang="de-DE" b="1" dirty="0">
                <a:cs typeface="Calibri" panose="020F0502020204030204" pitchFamily="34" charset="0"/>
              </a:rPr>
              <a:t>Projektanträge</a:t>
            </a:r>
            <a:r>
              <a:rPr lang="de-DE" dirty="0">
                <a:cs typeface="Calibri" panose="020F0502020204030204" pitchFamily="34" charset="0"/>
              </a:rPr>
              <a:t>, Diplomarbeit, Arbeitszeugnisse, Essays, Anträge, Messberichte, Protokolle, Rezensionen, Publikationen, Skripte, technische Texte, Akquisen, Prüfungsprotokolle, Einladungen, Klausuren, Zwischenberichte, Masterarbeit, Bewerbungen, </a:t>
            </a:r>
            <a:r>
              <a:rPr lang="de-DE" b="1" dirty="0">
                <a:cs typeface="Calibri" panose="020F0502020204030204" pitchFamily="34" charset="0"/>
              </a:rPr>
              <a:t>E-Mails, </a:t>
            </a:r>
            <a:r>
              <a:rPr lang="de-DE" dirty="0">
                <a:cs typeface="Calibri" panose="020F0502020204030204" pitchFamily="34" charset="0"/>
              </a:rPr>
              <a:t>Tutorials, Homepagetexte, Gutachten, Poster, Dokumentationen, Bachelorarbeit, Deckblätter, Festschriften, Conference </a:t>
            </a:r>
            <a:r>
              <a:rPr lang="de-DE" dirty="0" err="1">
                <a:cs typeface="Calibri" panose="020F0502020204030204" pitchFamily="34" charset="0"/>
              </a:rPr>
              <a:t>Proceedings</a:t>
            </a:r>
            <a:r>
              <a:rPr lang="de-DE" dirty="0">
                <a:cs typeface="Calibri" panose="020F0502020204030204" pitchFamily="34" charset="0"/>
              </a:rPr>
              <a:t>, Artikel, Gesetzestexte, Nachweise, Regularien, Normen, Rechtsgrundlagen, </a:t>
            </a:r>
            <a:r>
              <a:rPr lang="de-DE" b="1" dirty="0"/>
              <a:t>Vorlesungsskript</a:t>
            </a:r>
            <a:r>
              <a:rPr lang="de-DE" dirty="0"/>
              <a:t>, Aufgabenstellungen, Dankesrede, Review-Antwort,</a:t>
            </a:r>
            <a:r>
              <a:rPr lang="de-DE" dirty="0">
                <a:cs typeface="Calibri" panose="020F0502020204030204" pitchFamily="34" charset="0"/>
              </a:rPr>
              <a:t> </a:t>
            </a:r>
            <a:br>
              <a:rPr lang="de-DE" dirty="0">
                <a:cs typeface="Calibri" panose="020F0502020204030204" pitchFamily="34" charset="0"/>
              </a:rPr>
            </a:br>
            <a:r>
              <a:rPr lang="de-DE" dirty="0"/>
              <a:t>Controlling/Lagebericht</a:t>
            </a:r>
            <a:r>
              <a:rPr lang="de-DE" dirty="0">
                <a:cs typeface="Calibri" panose="020F0502020204030204" pitchFamily="34" charset="0"/>
              </a:rPr>
              <a:t>…</a:t>
            </a:r>
          </a:p>
          <a:p>
            <a:pPr algn="ctr">
              <a:lnSpc>
                <a:spcPct val="150000"/>
              </a:lnSpc>
            </a:pPr>
            <a:endParaRPr lang="de-DE" dirty="0">
              <a:cs typeface="Calibri" panose="020F050202020403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9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25850" r="27163" b="18500"/>
          <a:stretch/>
        </p:blipFill>
        <p:spPr>
          <a:xfrm>
            <a:off x="9048328" y="1599578"/>
            <a:ext cx="2304256" cy="4361627"/>
          </a:xfrm>
          <a:prstGeom prst="rect">
            <a:avLst/>
          </a:prstGeom>
        </p:spPr>
      </p:pic>
      <p:sp>
        <p:nvSpPr>
          <p:cNvPr id="36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Sammlung Präsentationsanlässe in den Ingenieurwissenschaften</a:t>
            </a:r>
          </a:p>
        </p:txBody>
      </p:sp>
      <p:sp>
        <p:nvSpPr>
          <p:cNvPr id="37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EINLEITUNG ZUM PRÄSENTIEREN</a:t>
            </a:r>
            <a:endParaRPr lang="de-DE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39500" r="37400" b="38450"/>
          <a:stretch/>
        </p:blipFill>
        <p:spPr>
          <a:xfrm>
            <a:off x="119336" y="356956"/>
            <a:ext cx="1119445" cy="671667"/>
          </a:xfrm>
          <a:prstGeom prst="rect">
            <a:avLst/>
          </a:prstGeom>
        </p:spPr>
      </p:pic>
      <p:sp>
        <p:nvSpPr>
          <p:cNvPr id="39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Abgerundete rechteckige Legende 2"/>
          <p:cNvSpPr/>
          <p:nvPr/>
        </p:nvSpPr>
        <p:spPr>
          <a:xfrm>
            <a:off x="911424" y="1378817"/>
            <a:ext cx="7704856" cy="4210423"/>
          </a:xfrm>
          <a:prstGeom prst="wedgeRoundRectCallout">
            <a:avLst>
              <a:gd name="adj1" fmla="val 61375"/>
              <a:gd name="adj2" fmla="val -21611"/>
              <a:gd name="adj3" fmla="val 16667"/>
            </a:avLst>
          </a:prstGeom>
          <a:noFill/>
          <a:ln w="44450">
            <a:solidFill>
              <a:srgbClr val="98C0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1090165" y="1340768"/>
            <a:ext cx="73100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/>
              <a:t>Ergebnispräsentationen, Disputation, Messen, Projektanträge, Gastvorträge, Akquisen, Bewerbungsvorträge, Pressekonferenzen, </a:t>
            </a:r>
            <a:r>
              <a:rPr lang="de-DE" dirty="0" err="1"/>
              <a:t>Posterausstellungen</a:t>
            </a:r>
            <a:r>
              <a:rPr lang="de-DE" dirty="0"/>
              <a:t>, Verteidigungen, Stand-</a:t>
            </a:r>
            <a:r>
              <a:rPr lang="de-DE" dirty="0" err="1"/>
              <a:t>Up</a:t>
            </a:r>
            <a:r>
              <a:rPr lang="de-DE" dirty="0"/>
              <a:t>-Meetings, Reports, Konferenzen, Demonstrationen, Lehrveranstaltungen, Meetings, Kundengespräche, Technikverteidigungen, Unternehmensvorstellungen, Abschlusspräsentationen, Kick-Off-Veranstaltungen, Teamsitzungen, Produktvorstellungen, Anträge, Auftragsvergabe, Kolloquien, Berufungsvorträge, Fachtagungen, Besprechungen, Präsidiumsvorträge, Vorstellungsgespräche, Führungen, Telefon-/Videokonferenzen, Workshops, Feierlichkeiten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0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055440" y="1916833"/>
            <a:ext cx="6696744" cy="12241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r>
              <a:rPr lang="de-DE" sz="2000" b="1" dirty="0">
                <a:solidFill>
                  <a:schemeClr val="tx1"/>
                </a:solidFill>
              </a:rPr>
              <a:t>Szenario: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Sie sollen einen </a:t>
            </a:r>
            <a:r>
              <a:rPr lang="de-DE" sz="2000" dirty="0" smtClean="0">
                <a:solidFill>
                  <a:schemeClr val="tx1"/>
                </a:solidFill>
              </a:rPr>
              <a:t>Vortrag über </a:t>
            </a:r>
            <a:r>
              <a:rPr lang="de-DE" sz="2000" dirty="0">
                <a:solidFill>
                  <a:schemeClr val="tx1"/>
                </a:solidFill>
              </a:rPr>
              <a:t>Ihr aktuelles Projekt </a:t>
            </a:r>
            <a:r>
              <a:rPr lang="de-DE" sz="2000" dirty="0" smtClean="0">
                <a:solidFill>
                  <a:schemeClr val="tx1"/>
                </a:solidFill>
              </a:rPr>
              <a:t>halten und anschließend einen Bericht dazu schreiben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r>
              <a:rPr lang="de-DE" sz="2000" b="1" dirty="0">
                <a:solidFill>
                  <a:schemeClr val="tx1"/>
                </a:solidFill>
              </a:rPr>
              <a:t>Aufgabe: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r>
              <a:rPr lang="de-DE" sz="2000" dirty="0">
                <a:solidFill>
                  <a:schemeClr val="tx1"/>
                </a:solidFill>
              </a:rPr>
              <a:t>Entwickeln Sie eine realistische Persona, die für eine Ihrer wichtigsten </a:t>
            </a:r>
            <a:r>
              <a:rPr lang="de-DE" sz="2000" dirty="0" smtClean="0">
                <a:solidFill>
                  <a:schemeClr val="tx1"/>
                </a:solidFill>
              </a:rPr>
              <a:t>Zielgruppen </a:t>
            </a:r>
            <a:r>
              <a:rPr lang="de-DE" sz="2000" dirty="0">
                <a:solidFill>
                  <a:schemeClr val="tx1"/>
                </a:solidFill>
              </a:rPr>
              <a:t>steht.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5" t="47195" r="34940" b="25644"/>
          <a:stretch/>
        </p:blipFill>
        <p:spPr>
          <a:xfrm>
            <a:off x="212244" y="283798"/>
            <a:ext cx="926779" cy="772316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391080" y="680646"/>
            <a:ext cx="7225200" cy="374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1"/>
                </a:solidFill>
              </a:rPr>
              <a:t>Wer bist du – und wenn ja, was noch?</a:t>
            </a:r>
          </a:p>
        </p:txBody>
      </p:sp>
      <p:sp>
        <p:nvSpPr>
          <p:cNvPr id="12" name="Titel 3"/>
          <p:cNvSpPr txBox="1">
            <a:spLocks/>
          </p:cNvSpPr>
          <p:nvPr/>
        </p:nvSpPr>
        <p:spPr>
          <a:xfrm>
            <a:off x="1484332" y="200014"/>
            <a:ext cx="8572108" cy="36004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 sz="2000" b="1" i="0" u="none" kern="1200" cap="none" spc="0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b="0" dirty="0">
                <a:solidFill>
                  <a:schemeClr val="tx1"/>
                </a:solidFill>
              </a:rPr>
              <a:t>ZIELGRUPPENADAPTION</a:t>
            </a:r>
            <a:endParaRPr lang="de-DE" dirty="0"/>
          </a:p>
        </p:txBody>
      </p:sp>
      <p:sp>
        <p:nvSpPr>
          <p:cNvPr id="13" name="Ellipse 4"/>
          <p:cNvSpPr/>
          <p:nvPr/>
        </p:nvSpPr>
        <p:spPr>
          <a:xfrm>
            <a:off x="121849" y="116632"/>
            <a:ext cx="1099892" cy="1099892"/>
          </a:xfrm>
          <a:prstGeom prst="ellipse">
            <a:avLst/>
          </a:prstGeom>
          <a:noFill/>
          <a:ln w="114300">
            <a:solidFill>
              <a:srgbClr val="97C0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549220" indent="-549220"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1112526">
            <a:off x="8196478" y="391776"/>
            <a:ext cx="1790741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646567"/>
                </a:solidFill>
              </a:rPr>
              <a:t>► Aufgabe ◄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415570" y="1691255"/>
            <a:ext cx="11352584" cy="4248473"/>
          </a:xfrm>
          <a:prstGeom prst="roundRect">
            <a:avLst/>
          </a:prstGeom>
          <a:noFill/>
          <a:ln w="139700">
            <a:solidFill>
              <a:srgbClr val="637F13">
                <a:alpha val="43922"/>
              </a:srgb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551384" y="4581128"/>
            <a:ext cx="10920536" cy="1481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100000"/>
              <a:buFont typeface="Calibri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97C01E"/>
              </a:buClr>
              <a:buNone/>
              <a:defRPr/>
            </a:pPr>
            <a:r>
              <a:rPr lang="de-DE" dirty="0">
                <a:solidFill>
                  <a:srgbClr val="7F914D"/>
                </a:solidFill>
              </a:rPr>
              <a:t>+++Tipp+++ Eine Persona ist ein Modell aus der Mensch-Computer-Interaktion. Sie stellt einen Prototyp für eine Gruppe von Nutzern dar, mit konkret ausgeprägten Eigenschaften und  Nutzungsverhalten.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3428" r="12710" b="6034"/>
          <a:stretch/>
        </p:blipFill>
        <p:spPr>
          <a:xfrm>
            <a:off x="7962410" y="2132856"/>
            <a:ext cx="2381010" cy="2232248"/>
          </a:xfrm>
          <a:prstGeom prst="rect">
            <a:avLst/>
          </a:prstGeom>
          <a:ln w="47625"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64700" r="53937" b="20600"/>
          <a:stretch/>
        </p:blipFill>
        <p:spPr>
          <a:xfrm>
            <a:off x="8431726" y="2446092"/>
            <a:ext cx="559584" cy="652848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13B18B-D139-4864-AE91-16ECF2125E47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9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Larissa">
  <a:themeElements>
    <a:clrScheme name="Elli">
      <a:dk1>
        <a:srgbClr val="000000"/>
      </a:dk1>
      <a:lt1>
        <a:srgbClr val="FFFFFF"/>
      </a:lt1>
      <a:dk2>
        <a:srgbClr val="141616"/>
      </a:dk2>
      <a:lt2>
        <a:srgbClr val="E8F1FA"/>
      </a:lt2>
      <a:accent1>
        <a:srgbClr val="637F13"/>
      </a:accent1>
      <a:accent2>
        <a:srgbClr val="97C01E"/>
      </a:accent2>
      <a:accent3>
        <a:srgbClr val="C3E660"/>
      </a:accent3>
      <a:accent4>
        <a:srgbClr val="D3D3D1"/>
      </a:accent4>
      <a:accent5>
        <a:srgbClr val="C8C8C8"/>
      </a:accent5>
      <a:accent6>
        <a:srgbClr val="5E6600"/>
      </a:accent6>
      <a:hlink>
        <a:srgbClr val="081623"/>
      </a:hlink>
      <a:folHlink>
        <a:srgbClr val="296F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Larissa">
  <a:themeElements>
    <a:clrScheme name="Elli">
      <a:dk1>
        <a:srgbClr val="000000"/>
      </a:dk1>
      <a:lt1>
        <a:srgbClr val="FFFFFF"/>
      </a:lt1>
      <a:dk2>
        <a:srgbClr val="141616"/>
      </a:dk2>
      <a:lt2>
        <a:srgbClr val="E8F1FA"/>
      </a:lt2>
      <a:accent1>
        <a:srgbClr val="637F13"/>
      </a:accent1>
      <a:accent2>
        <a:srgbClr val="97C01E"/>
      </a:accent2>
      <a:accent3>
        <a:srgbClr val="C3E660"/>
      </a:accent3>
      <a:accent4>
        <a:srgbClr val="D3D3D1"/>
      </a:accent4>
      <a:accent5>
        <a:srgbClr val="C8C8C8"/>
      </a:accent5>
      <a:accent6>
        <a:srgbClr val="5E6600"/>
      </a:accent6>
      <a:hlink>
        <a:srgbClr val="081623"/>
      </a:hlink>
      <a:folHlink>
        <a:srgbClr val="296F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1490</Words>
  <Application>Microsoft Office PowerPoint</Application>
  <PresentationFormat>Breitbild</PresentationFormat>
  <Paragraphs>214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Symbol</vt:lpstr>
      <vt:lpstr>Wingdings</vt:lpstr>
      <vt:lpstr>Larissa</vt:lpstr>
      <vt:lpstr>4_Larissa</vt:lpstr>
      <vt:lpstr>PowerPoint-Präsentation</vt:lpstr>
      <vt:lpstr>Organisatorisches</vt:lpstr>
      <vt:lpstr>Organisatorisches</vt:lpstr>
      <vt:lpstr>Organisatorisches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Video-Wiederholung: Grundlagen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Nina Schiffeler</cp:lastModifiedBy>
  <cp:revision>1588</cp:revision>
  <cp:lastPrinted>2020-01-14T13:42:03Z</cp:lastPrinted>
  <dcterms:created xsi:type="dcterms:W3CDTF">2012-08-14T08:12:56Z</dcterms:created>
  <dcterms:modified xsi:type="dcterms:W3CDTF">2020-11-13T13:44:05Z</dcterms:modified>
</cp:coreProperties>
</file>